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48"/>
  </p:notesMasterIdLst>
  <p:handoutMasterIdLst>
    <p:handoutMasterId r:id="rId49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78" r:id="rId24"/>
    <p:sldId id="279" r:id="rId25"/>
    <p:sldId id="280" r:id="rId26"/>
    <p:sldId id="288" r:id="rId27"/>
    <p:sldId id="285" r:id="rId28"/>
    <p:sldId id="284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9" r:id="rId38"/>
    <p:sldId id="300" r:id="rId39"/>
    <p:sldId id="301" r:id="rId40"/>
    <p:sldId id="304" r:id="rId41"/>
    <p:sldId id="305" r:id="rId42"/>
    <p:sldId id="306" r:id="rId43"/>
    <p:sldId id="307" r:id="rId44"/>
    <p:sldId id="308" r:id="rId45"/>
    <p:sldId id="309" r:id="rId46"/>
    <p:sldId id="310" r:id="rId47"/>
  </p:sldIdLst>
  <p:sldSz cx="13003213" cy="9752013"/>
  <p:notesSz cx="6881813" cy="1000283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4200" kern="1200">
        <a:solidFill>
          <a:schemeClr val="bg1"/>
        </a:solidFill>
        <a:latin typeface="Gill Sans" charset="0"/>
        <a:ea typeface="ヒラギノ角ゴ ProN W3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4200" kern="1200">
        <a:solidFill>
          <a:schemeClr val="bg1"/>
        </a:solidFill>
        <a:latin typeface="Gill Sans" charset="0"/>
        <a:ea typeface="ヒラギノ角ゴ ProN W3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4200" kern="1200">
        <a:solidFill>
          <a:schemeClr val="bg1"/>
        </a:solidFill>
        <a:latin typeface="Gill Sans" charset="0"/>
        <a:ea typeface="ヒラギノ角ゴ ProN W3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4200" kern="1200">
        <a:solidFill>
          <a:schemeClr val="bg1"/>
        </a:solidFill>
        <a:latin typeface="Gill Sans" charset="0"/>
        <a:ea typeface="ヒラギノ角ゴ ProN W3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4200" kern="1200">
        <a:solidFill>
          <a:schemeClr val="bg1"/>
        </a:solidFill>
        <a:latin typeface="Gill Sans" charset="0"/>
        <a:ea typeface="ヒラギノ角ゴ ProN W3" charset="-128"/>
        <a:cs typeface="+mn-cs"/>
      </a:defRPr>
    </a:lvl5pPr>
    <a:lvl6pPr marL="2286000" algn="l" defTabSz="914400" rtl="0" eaLnBrk="1" latinLnBrk="0" hangingPunct="1">
      <a:defRPr sz="4200" kern="1200">
        <a:solidFill>
          <a:schemeClr val="bg1"/>
        </a:solidFill>
        <a:latin typeface="Gill Sans" charset="0"/>
        <a:ea typeface="ヒラギノ角ゴ ProN W3" charset="-128"/>
        <a:cs typeface="+mn-cs"/>
      </a:defRPr>
    </a:lvl6pPr>
    <a:lvl7pPr marL="2743200" algn="l" defTabSz="914400" rtl="0" eaLnBrk="1" latinLnBrk="0" hangingPunct="1">
      <a:defRPr sz="4200" kern="1200">
        <a:solidFill>
          <a:schemeClr val="bg1"/>
        </a:solidFill>
        <a:latin typeface="Gill Sans" charset="0"/>
        <a:ea typeface="ヒラギノ角ゴ ProN W3" charset="-128"/>
        <a:cs typeface="+mn-cs"/>
      </a:defRPr>
    </a:lvl7pPr>
    <a:lvl8pPr marL="3200400" algn="l" defTabSz="914400" rtl="0" eaLnBrk="1" latinLnBrk="0" hangingPunct="1">
      <a:defRPr sz="4200" kern="1200">
        <a:solidFill>
          <a:schemeClr val="bg1"/>
        </a:solidFill>
        <a:latin typeface="Gill Sans" charset="0"/>
        <a:ea typeface="ヒラギノ角ゴ ProN W3" charset="-128"/>
        <a:cs typeface="+mn-cs"/>
      </a:defRPr>
    </a:lvl8pPr>
    <a:lvl9pPr marL="3657600" algn="l" defTabSz="914400" rtl="0" eaLnBrk="1" latinLnBrk="0" hangingPunct="1">
      <a:defRPr sz="4200" kern="1200">
        <a:solidFill>
          <a:schemeClr val="bg1"/>
        </a:solidFill>
        <a:latin typeface="Gill Sans" charset="0"/>
        <a:ea typeface="ヒラギノ角ゴ ProN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1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44" autoAdjust="0"/>
    <p:restoredTop sz="94648"/>
  </p:normalViewPr>
  <p:slideViewPr>
    <p:cSldViewPr>
      <p:cViewPr varScale="1">
        <p:scale>
          <a:sx n="76" d="100"/>
          <a:sy n="76" d="100"/>
        </p:scale>
        <p:origin x="1590" y="11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51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EA1B3F8B-D5DB-4A05-BCEF-F3E051AE94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1650"/>
          </a:xfrm>
          <a:prstGeom prst="rect">
            <a:avLst/>
          </a:prstGeom>
        </p:spPr>
        <p:txBody>
          <a:bodyPr vert="horz" lIns="96469" tIns="48235" rIns="96469" bIns="48235" rtlCol="0"/>
          <a:lstStyle>
            <a:lvl1pPr algn="l">
              <a:defRPr sz="1300">
                <a:latin typeface="Gill Sans" charset="0"/>
                <a:ea typeface="+mn-ea"/>
                <a:cs typeface="ヒラギノ角ゴ ProN W3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B0B1EFD-08BE-4367-BE2E-585CB64055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501650"/>
          </a:xfrm>
          <a:prstGeom prst="rect">
            <a:avLst/>
          </a:prstGeom>
        </p:spPr>
        <p:txBody>
          <a:bodyPr vert="horz" lIns="96469" tIns="48235" rIns="96469" bIns="48235" rtlCol="0"/>
          <a:lstStyle>
            <a:lvl1pPr algn="r">
              <a:defRPr sz="1300">
                <a:latin typeface="Gill Sans" charset="0"/>
                <a:ea typeface="+mn-ea"/>
                <a:cs typeface="ヒラギノ角ゴ ProN W3" charset="0"/>
              </a:defRPr>
            </a:lvl1pPr>
          </a:lstStyle>
          <a:p>
            <a:pPr>
              <a:defRPr/>
            </a:pPr>
            <a:fld id="{5E9FC085-EC4A-480B-8C73-6A220665D765}" type="datetimeFigureOut">
              <a:rPr lang="de-DE"/>
              <a:pPr>
                <a:defRPr/>
              </a:pPr>
              <a:t>15.03.2022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4A64300-5D7C-4EB8-AF8A-02AA0D7C971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01188"/>
            <a:ext cx="2982913" cy="501650"/>
          </a:xfrm>
          <a:prstGeom prst="rect">
            <a:avLst/>
          </a:prstGeom>
        </p:spPr>
        <p:txBody>
          <a:bodyPr vert="horz" lIns="96469" tIns="48235" rIns="96469" bIns="48235" rtlCol="0" anchor="b"/>
          <a:lstStyle>
            <a:lvl1pPr algn="l">
              <a:defRPr sz="1300">
                <a:latin typeface="Gill Sans" charset="0"/>
                <a:ea typeface="+mn-ea"/>
                <a:cs typeface="ヒラギノ角ゴ ProN W3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25A83B-D329-4613-A67B-46FA1CCF63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97313" y="9501188"/>
            <a:ext cx="2982912" cy="501650"/>
          </a:xfrm>
          <a:prstGeom prst="rect">
            <a:avLst/>
          </a:prstGeom>
        </p:spPr>
        <p:txBody>
          <a:bodyPr vert="horz" wrap="square" lIns="96469" tIns="48235" rIns="96469" bIns="48235" numCol="1" anchor="b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8131FCAD-A889-4EA1-BF18-DA152C333D6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2ACEA2CB-052E-4C9A-9A86-E99E03AEBE26}"/>
              </a:ext>
            </a:extLst>
          </p:cNvPr>
          <p:cNvSpPr>
            <a:spLocks noGrp="1" noChangeArrowheads="1"/>
          </p:cNvSpPr>
          <p:nvPr>
            <p:ph type="sldImg"/>
          </p:nvPr>
        </p:nvSpPr>
        <p:spPr bwMode="auto">
          <a:xfrm>
            <a:off x="0" y="760413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3D996947-5EAE-41A9-952B-607DC239AE6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8975" y="4751388"/>
            <a:ext cx="5502275" cy="44989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de-DE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>
            <a:extLst>
              <a:ext uri="{FF2B5EF4-FFF2-40B4-BE49-F238E27FC236}">
                <a16:creationId xmlns:a16="http://schemas.microsoft.com/office/drawing/2014/main" id="{0915136E-90F7-473F-86A9-E5D257FA059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41388" y="760413"/>
            <a:ext cx="5000625" cy="37512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F79B5E42-02F4-422E-9353-0C47D186CDB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8975" y="4751388"/>
            <a:ext cx="5505450" cy="4500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>
            <a:extLst>
              <a:ext uri="{FF2B5EF4-FFF2-40B4-BE49-F238E27FC236}">
                <a16:creationId xmlns:a16="http://schemas.microsoft.com/office/drawing/2014/main" id="{38AA0D34-C106-4646-99CC-9DBB1AF537B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41388" y="760413"/>
            <a:ext cx="5000625" cy="37512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F087097D-1999-4D1B-A5A7-C8B2E4A981B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8975" y="4751388"/>
            <a:ext cx="5505450" cy="4500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>
            <a:extLst>
              <a:ext uri="{FF2B5EF4-FFF2-40B4-BE49-F238E27FC236}">
                <a16:creationId xmlns:a16="http://schemas.microsoft.com/office/drawing/2014/main" id="{4702540D-1D6D-4555-B097-014AD3815CE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41388" y="760413"/>
            <a:ext cx="5000625" cy="37512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4905E942-B4CA-4567-ADBC-9F8C612DB05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8975" y="4751388"/>
            <a:ext cx="5505450" cy="4500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>
            <a:extLst>
              <a:ext uri="{FF2B5EF4-FFF2-40B4-BE49-F238E27FC236}">
                <a16:creationId xmlns:a16="http://schemas.microsoft.com/office/drawing/2014/main" id="{631F2D85-2359-42AE-86F7-F7BE0F51917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41388" y="760413"/>
            <a:ext cx="5000625" cy="37512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3943E9F3-70C9-4196-929A-AFE8AB177BC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8975" y="4751388"/>
            <a:ext cx="5505450" cy="4500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>
            <a:extLst>
              <a:ext uri="{FF2B5EF4-FFF2-40B4-BE49-F238E27FC236}">
                <a16:creationId xmlns:a16="http://schemas.microsoft.com/office/drawing/2014/main" id="{52A751BF-7E40-44EC-BBA7-6B91352F078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41388" y="760413"/>
            <a:ext cx="5000625" cy="37512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44A06AC0-BBDD-4B5D-99B9-6F807F92734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8975" y="4751388"/>
            <a:ext cx="5505450" cy="4500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>
            <a:extLst>
              <a:ext uri="{FF2B5EF4-FFF2-40B4-BE49-F238E27FC236}">
                <a16:creationId xmlns:a16="http://schemas.microsoft.com/office/drawing/2014/main" id="{CB08F5C7-B4BF-4BD7-89B0-76C58178A8E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41388" y="760413"/>
            <a:ext cx="5000625" cy="37512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7945102A-C8CD-4022-A017-7B2C96352D5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8975" y="4751388"/>
            <a:ext cx="5505450" cy="4500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>
            <a:extLst>
              <a:ext uri="{FF2B5EF4-FFF2-40B4-BE49-F238E27FC236}">
                <a16:creationId xmlns:a16="http://schemas.microsoft.com/office/drawing/2014/main" id="{4E2C3C54-CD62-4E80-A66D-D0A52BFD922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41388" y="760413"/>
            <a:ext cx="5000625" cy="37512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64D8F25E-BF07-43C0-903E-7E15BD09DC0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8975" y="4751388"/>
            <a:ext cx="5505450" cy="4500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>
            <a:extLst>
              <a:ext uri="{FF2B5EF4-FFF2-40B4-BE49-F238E27FC236}">
                <a16:creationId xmlns:a16="http://schemas.microsoft.com/office/drawing/2014/main" id="{6F2C5940-8CAA-4DBC-AEC9-2EA830CE85B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41388" y="760413"/>
            <a:ext cx="5000625" cy="37512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2B912393-2585-43C0-90B8-107C86B56F2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8975" y="4751388"/>
            <a:ext cx="5505450" cy="4500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>
            <a:extLst>
              <a:ext uri="{FF2B5EF4-FFF2-40B4-BE49-F238E27FC236}">
                <a16:creationId xmlns:a16="http://schemas.microsoft.com/office/drawing/2014/main" id="{F588A25C-C905-41C1-A2DC-3CDE1DC676A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41388" y="760413"/>
            <a:ext cx="5000625" cy="37512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9B7D4DF7-A78E-4886-B239-5D83D6A1D6B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8975" y="4751388"/>
            <a:ext cx="5505450" cy="4500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>
            <a:extLst>
              <a:ext uri="{FF2B5EF4-FFF2-40B4-BE49-F238E27FC236}">
                <a16:creationId xmlns:a16="http://schemas.microsoft.com/office/drawing/2014/main" id="{C8A6187B-AC84-4FCD-B6E8-5EB0B982053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41388" y="760413"/>
            <a:ext cx="5000625" cy="37512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0F57522D-DA42-48ED-9FB5-B84F3041961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8975" y="4751388"/>
            <a:ext cx="5505450" cy="4500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>
            <a:extLst>
              <a:ext uri="{FF2B5EF4-FFF2-40B4-BE49-F238E27FC236}">
                <a16:creationId xmlns:a16="http://schemas.microsoft.com/office/drawing/2014/main" id="{B99DBB9A-31CB-4804-9626-15398470FA6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41388" y="760413"/>
            <a:ext cx="5000625" cy="37512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40B9A6E5-7A15-4708-A32A-4F1E710CBF0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8975" y="4751388"/>
            <a:ext cx="5505450" cy="4500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id="{35CF037E-E33A-46C5-9D79-062A0818B1B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41388" y="760413"/>
            <a:ext cx="5000625" cy="37512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542BFCD4-4B3B-41D0-82C1-190A9C99D22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8975" y="4751388"/>
            <a:ext cx="5505450" cy="4500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>
            <a:extLst>
              <a:ext uri="{FF2B5EF4-FFF2-40B4-BE49-F238E27FC236}">
                <a16:creationId xmlns:a16="http://schemas.microsoft.com/office/drawing/2014/main" id="{FCA9F181-321B-40EC-B536-86B94129F38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41388" y="760413"/>
            <a:ext cx="5000625" cy="37512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012BE898-58D6-4D59-9198-F8E6EAB3DF4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8975" y="4751388"/>
            <a:ext cx="5505450" cy="4500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>
            <a:extLst>
              <a:ext uri="{FF2B5EF4-FFF2-40B4-BE49-F238E27FC236}">
                <a16:creationId xmlns:a16="http://schemas.microsoft.com/office/drawing/2014/main" id="{C4AD94A8-AECF-4A3D-803E-88F3B19A405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41388" y="760413"/>
            <a:ext cx="5000625" cy="37512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02386E0F-0D60-4D40-9719-6D6C5E87D67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8975" y="4751388"/>
            <a:ext cx="5505450" cy="4500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>
            <a:extLst>
              <a:ext uri="{FF2B5EF4-FFF2-40B4-BE49-F238E27FC236}">
                <a16:creationId xmlns:a16="http://schemas.microsoft.com/office/drawing/2014/main" id="{9B70F430-B925-4662-B618-03C53C4AE0A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41388" y="760413"/>
            <a:ext cx="5000625" cy="37512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373929AD-D9ED-460A-B41C-A8A2ED1B035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8975" y="4751388"/>
            <a:ext cx="5505450" cy="4500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>
            <a:extLst>
              <a:ext uri="{FF2B5EF4-FFF2-40B4-BE49-F238E27FC236}">
                <a16:creationId xmlns:a16="http://schemas.microsoft.com/office/drawing/2014/main" id="{A4E0EDC2-AB39-45B0-B247-C4C9C3731DE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41388" y="760413"/>
            <a:ext cx="5000625" cy="37512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041660EA-4144-4DE4-BC28-1DA00819038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8975" y="4751388"/>
            <a:ext cx="5505450" cy="4500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>
            <a:extLst>
              <a:ext uri="{FF2B5EF4-FFF2-40B4-BE49-F238E27FC236}">
                <a16:creationId xmlns:a16="http://schemas.microsoft.com/office/drawing/2014/main" id="{5C009432-4C4D-48F5-8D22-B01EC5C3866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41388" y="760413"/>
            <a:ext cx="5000625" cy="37512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FF9BEF08-0D11-4646-A446-BE3FDE52F5E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8975" y="4751388"/>
            <a:ext cx="5505450" cy="4500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>
            <a:extLst>
              <a:ext uri="{FF2B5EF4-FFF2-40B4-BE49-F238E27FC236}">
                <a16:creationId xmlns:a16="http://schemas.microsoft.com/office/drawing/2014/main" id="{DAF3E4AF-8FF9-46B1-91AF-E5E16BB6247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41388" y="760413"/>
            <a:ext cx="5000625" cy="37512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AC6D5F4D-D759-4DEA-9A8B-B3B9C9C0ED5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8975" y="4751388"/>
            <a:ext cx="5505450" cy="4500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>
            <a:extLst>
              <a:ext uri="{FF2B5EF4-FFF2-40B4-BE49-F238E27FC236}">
                <a16:creationId xmlns:a16="http://schemas.microsoft.com/office/drawing/2014/main" id="{D75C5C19-C9D2-44AB-8C6C-7381E00068B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41388" y="760413"/>
            <a:ext cx="5000625" cy="37512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B3DB507C-919B-4178-9A65-8D2615C2540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8975" y="4751388"/>
            <a:ext cx="5505450" cy="4500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>
            <a:extLst>
              <a:ext uri="{FF2B5EF4-FFF2-40B4-BE49-F238E27FC236}">
                <a16:creationId xmlns:a16="http://schemas.microsoft.com/office/drawing/2014/main" id="{CBF1D081-7872-4D85-BB60-3134159C593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41388" y="760413"/>
            <a:ext cx="5000625" cy="37512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4FE90BFE-0C76-42BA-8A11-D7043839B5A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8975" y="4751388"/>
            <a:ext cx="5505450" cy="4500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>
            <a:extLst>
              <a:ext uri="{FF2B5EF4-FFF2-40B4-BE49-F238E27FC236}">
                <a16:creationId xmlns:a16="http://schemas.microsoft.com/office/drawing/2014/main" id="{7B377369-7600-497D-A2AF-07C14F76B24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41388" y="760413"/>
            <a:ext cx="5000625" cy="37512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CF178A19-F9B5-43D2-84F0-7F679340ED9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8975" y="4751388"/>
            <a:ext cx="5505450" cy="4500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>
            <a:extLst>
              <a:ext uri="{FF2B5EF4-FFF2-40B4-BE49-F238E27FC236}">
                <a16:creationId xmlns:a16="http://schemas.microsoft.com/office/drawing/2014/main" id="{DF46FB34-33C3-4552-952A-9F1BB045120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41388" y="760413"/>
            <a:ext cx="5000625" cy="37512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12491018-0851-4859-A3D7-F583017A1C3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8975" y="4751388"/>
            <a:ext cx="5505450" cy="4500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>
            <a:extLst>
              <a:ext uri="{FF2B5EF4-FFF2-40B4-BE49-F238E27FC236}">
                <a16:creationId xmlns:a16="http://schemas.microsoft.com/office/drawing/2014/main" id="{CE608CF4-7D6A-4099-BDB6-1230E8F4DB4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41388" y="760413"/>
            <a:ext cx="5000625" cy="37512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3DAB95DD-06AE-465B-B2F2-F2D6524E3E3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8975" y="4751388"/>
            <a:ext cx="5505450" cy="4500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>
            <a:extLst>
              <a:ext uri="{FF2B5EF4-FFF2-40B4-BE49-F238E27FC236}">
                <a16:creationId xmlns:a16="http://schemas.microsoft.com/office/drawing/2014/main" id="{437F1B69-E5EC-4D21-8910-CAD3B21ECA7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41388" y="760413"/>
            <a:ext cx="5000625" cy="37512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95F3E444-9DF8-40E1-9D4C-2F4BC4878A1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8975" y="4751388"/>
            <a:ext cx="5505450" cy="4500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>
            <a:extLst>
              <a:ext uri="{FF2B5EF4-FFF2-40B4-BE49-F238E27FC236}">
                <a16:creationId xmlns:a16="http://schemas.microsoft.com/office/drawing/2014/main" id="{3282FA13-42CD-4119-8190-54F123C1550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41388" y="760413"/>
            <a:ext cx="5000625" cy="37512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004C714C-8360-4C7C-96A1-8AAE461B75E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8975" y="4751388"/>
            <a:ext cx="5505450" cy="4500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>
            <a:extLst>
              <a:ext uri="{FF2B5EF4-FFF2-40B4-BE49-F238E27FC236}">
                <a16:creationId xmlns:a16="http://schemas.microsoft.com/office/drawing/2014/main" id="{FCC94BB9-63DB-4C55-9B35-3DB19E4FAD5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41388" y="760413"/>
            <a:ext cx="5000625" cy="37512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99C362FC-99B2-473D-A508-2303AEEB39F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8975" y="4751388"/>
            <a:ext cx="5505450" cy="4500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>
            <a:extLst>
              <a:ext uri="{FF2B5EF4-FFF2-40B4-BE49-F238E27FC236}">
                <a16:creationId xmlns:a16="http://schemas.microsoft.com/office/drawing/2014/main" id="{1AB752EE-0B22-459F-A0BC-04DF45B63EE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41388" y="760413"/>
            <a:ext cx="5000625" cy="37512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F2143082-BE18-4365-ACBB-A4FDEF62208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8975" y="4751388"/>
            <a:ext cx="5505450" cy="4500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>
            <a:extLst>
              <a:ext uri="{FF2B5EF4-FFF2-40B4-BE49-F238E27FC236}">
                <a16:creationId xmlns:a16="http://schemas.microsoft.com/office/drawing/2014/main" id="{86B18222-9976-43EC-A29F-FE8A54B2EC3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41388" y="760413"/>
            <a:ext cx="5000625" cy="37512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86E536D0-2B4F-4EFF-8EA6-30165A6EC4B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8975" y="4751388"/>
            <a:ext cx="5505450" cy="4500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>
            <a:extLst>
              <a:ext uri="{FF2B5EF4-FFF2-40B4-BE49-F238E27FC236}">
                <a16:creationId xmlns:a16="http://schemas.microsoft.com/office/drawing/2014/main" id="{AC349CB9-BA63-48E1-8FB8-1CEE9765F72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41388" y="760413"/>
            <a:ext cx="5000625" cy="37512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B5DBCBFF-5744-4284-BF59-4B8F888E287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8975" y="4751388"/>
            <a:ext cx="5505450" cy="4500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">
            <a:extLst>
              <a:ext uri="{FF2B5EF4-FFF2-40B4-BE49-F238E27FC236}">
                <a16:creationId xmlns:a16="http://schemas.microsoft.com/office/drawing/2014/main" id="{9E021A9A-6AF7-46FB-BE13-6FD2B53278F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41388" y="760413"/>
            <a:ext cx="5000625" cy="37512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BF471D24-D71A-4A5E-A552-971C876B912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8975" y="4751388"/>
            <a:ext cx="5505450" cy="4500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">
            <a:extLst>
              <a:ext uri="{FF2B5EF4-FFF2-40B4-BE49-F238E27FC236}">
                <a16:creationId xmlns:a16="http://schemas.microsoft.com/office/drawing/2014/main" id="{FC7EB56D-B8F6-4D6F-8EA8-470AC59B2C5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41388" y="760413"/>
            <a:ext cx="5000625" cy="37512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4853CCAF-216D-49DB-A159-1D308DCA6AF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8975" y="4751388"/>
            <a:ext cx="5505450" cy="4500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>
            <a:extLst>
              <a:ext uri="{FF2B5EF4-FFF2-40B4-BE49-F238E27FC236}">
                <a16:creationId xmlns:a16="http://schemas.microsoft.com/office/drawing/2014/main" id="{D91FB22F-2D4D-4D3B-AD7C-799716B66BA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41388" y="760413"/>
            <a:ext cx="5000625" cy="37512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46C3F619-BA0C-4337-9CBB-77A62C7E746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8975" y="4751388"/>
            <a:ext cx="5505450" cy="4500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>
            <a:extLst>
              <a:ext uri="{FF2B5EF4-FFF2-40B4-BE49-F238E27FC236}">
                <a16:creationId xmlns:a16="http://schemas.microsoft.com/office/drawing/2014/main" id="{3BB9ABD4-3A7C-44F6-80F3-B3B7B88CEFF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41388" y="760413"/>
            <a:ext cx="5000625" cy="37512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C7710C40-F73D-413A-A39D-FEBC6816265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8975" y="4751388"/>
            <a:ext cx="5505450" cy="4500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>
            <a:extLst>
              <a:ext uri="{FF2B5EF4-FFF2-40B4-BE49-F238E27FC236}">
                <a16:creationId xmlns:a16="http://schemas.microsoft.com/office/drawing/2014/main" id="{EA68601E-854C-4483-A4C6-BEF7967ACE5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41388" y="760413"/>
            <a:ext cx="5000625" cy="37512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5F0E83B3-0916-42C6-9C76-ECCC7CD5040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8975" y="4751388"/>
            <a:ext cx="5505450" cy="4500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">
            <a:extLst>
              <a:ext uri="{FF2B5EF4-FFF2-40B4-BE49-F238E27FC236}">
                <a16:creationId xmlns:a16="http://schemas.microsoft.com/office/drawing/2014/main" id="{DF4F7F55-6CE3-4C1D-AA9B-45F3230050B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41388" y="760413"/>
            <a:ext cx="5000625" cy="37512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AC92AD4C-1D64-4FC6-9F06-305AB3CBA66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8975" y="4751388"/>
            <a:ext cx="5505450" cy="4500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">
            <a:extLst>
              <a:ext uri="{FF2B5EF4-FFF2-40B4-BE49-F238E27FC236}">
                <a16:creationId xmlns:a16="http://schemas.microsoft.com/office/drawing/2014/main" id="{D1DD5D2E-B3CA-4FD2-B1A4-EBAAC31011C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41388" y="760413"/>
            <a:ext cx="5000625" cy="37512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4CA82288-31A6-4BF8-BB8A-B879ACE7271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8975" y="4751388"/>
            <a:ext cx="5505450" cy="4500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">
            <a:extLst>
              <a:ext uri="{FF2B5EF4-FFF2-40B4-BE49-F238E27FC236}">
                <a16:creationId xmlns:a16="http://schemas.microsoft.com/office/drawing/2014/main" id="{74D408C1-1455-426C-9428-E4AFBCEED48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41388" y="760413"/>
            <a:ext cx="5000625" cy="37512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7EA848F6-0F45-4726-A28F-1B4038BCE9A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8975" y="4751388"/>
            <a:ext cx="5505450" cy="4500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">
            <a:extLst>
              <a:ext uri="{FF2B5EF4-FFF2-40B4-BE49-F238E27FC236}">
                <a16:creationId xmlns:a16="http://schemas.microsoft.com/office/drawing/2014/main" id="{8D42FA6F-F79E-4CA5-B311-E46DA4F1846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41388" y="760413"/>
            <a:ext cx="5000625" cy="37512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5A23896A-5404-47BA-841B-90D8C5A112D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8975" y="4751388"/>
            <a:ext cx="5505450" cy="4500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">
            <a:extLst>
              <a:ext uri="{FF2B5EF4-FFF2-40B4-BE49-F238E27FC236}">
                <a16:creationId xmlns:a16="http://schemas.microsoft.com/office/drawing/2014/main" id="{C864DD25-6867-4E88-9C8A-A0BC1472080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41388" y="760413"/>
            <a:ext cx="5000625" cy="37512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84F0C7E0-17F5-45E6-8382-30D8968707A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8975" y="4751388"/>
            <a:ext cx="5505450" cy="4500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">
            <a:extLst>
              <a:ext uri="{FF2B5EF4-FFF2-40B4-BE49-F238E27FC236}">
                <a16:creationId xmlns:a16="http://schemas.microsoft.com/office/drawing/2014/main" id="{BDBD3392-0EA7-4F67-8125-876EA639D7A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41388" y="760413"/>
            <a:ext cx="5000625" cy="37512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E12EEC44-E1CD-45FD-AF16-30A8A39A490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8975" y="4751388"/>
            <a:ext cx="5505450" cy="4500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70803433-6C2C-42D6-954F-91DAC487A42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41388" y="760413"/>
            <a:ext cx="5000625" cy="37512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B573DBC-A2C3-4547-9903-B4EA1F2B877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8975" y="4751388"/>
            <a:ext cx="5505450" cy="4500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>
            <a:extLst>
              <a:ext uri="{FF2B5EF4-FFF2-40B4-BE49-F238E27FC236}">
                <a16:creationId xmlns:a16="http://schemas.microsoft.com/office/drawing/2014/main" id="{BDF4BBBB-4F5F-4909-96D9-39F4F5514A8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41388" y="760413"/>
            <a:ext cx="5000625" cy="37512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D1E9F60-F18F-4BBA-A96E-0883F07F069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8975" y="4751388"/>
            <a:ext cx="5505450" cy="4500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>
            <a:extLst>
              <a:ext uri="{FF2B5EF4-FFF2-40B4-BE49-F238E27FC236}">
                <a16:creationId xmlns:a16="http://schemas.microsoft.com/office/drawing/2014/main" id="{76979B0B-919A-47A9-9E14-77BEA4ACA83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41388" y="760413"/>
            <a:ext cx="5000625" cy="37512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BB0FB810-E561-4788-A016-91EF6BAA977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8975" y="4751388"/>
            <a:ext cx="5505450" cy="4500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>
            <a:extLst>
              <a:ext uri="{FF2B5EF4-FFF2-40B4-BE49-F238E27FC236}">
                <a16:creationId xmlns:a16="http://schemas.microsoft.com/office/drawing/2014/main" id="{52193404-89ED-4832-A64E-C457DC17F61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41388" y="760413"/>
            <a:ext cx="5000625" cy="37512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9EDE7A9B-C0DF-468C-A6CA-40C7D8AB4A4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8975" y="4751388"/>
            <a:ext cx="5505450" cy="4500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>
            <a:extLst>
              <a:ext uri="{FF2B5EF4-FFF2-40B4-BE49-F238E27FC236}">
                <a16:creationId xmlns:a16="http://schemas.microsoft.com/office/drawing/2014/main" id="{C73EB143-5325-407E-B7DD-5B2BB0EDD3A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41388" y="760413"/>
            <a:ext cx="5000625" cy="37512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1D8E2C2B-2B7F-4175-A071-CCEABD5B1D8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8975" y="4751388"/>
            <a:ext cx="5505450" cy="4500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25600" y="1595438"/>
            <a:ext cx="9752013" cy="3395662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25600" y="5121275"/>
            <a:ext cx="9752013" cy="2355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56919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80120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4613" cy="4519613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1961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37301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25600" y="1595438"/>
            <a:ext cx="9752013" cy="33956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25600" y="5121275"/>
            <a:ext cx="9752013" cy="2355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69787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789038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7413" y="2430463"/>
            <a:ext cx="11215687" cy="4057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87413" y="6526213"/>
            <a:ext cx="11215687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86643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4613" cy="57134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77013" y="2768600"/>
            <a:ext cx="5156200" cy="57134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21985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5688" cy="1884362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0688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0688" cy="52387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76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7675" cy="52387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971562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904288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95400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27675" y="1403350"/>
            <a:ext cx="6583363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197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90966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227797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527675" y="1403350"/>
            <a:ext cx="6583363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197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845349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385482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4613" cy="8228013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801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45200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7413" y="2430463"/>
            <a:ext cx="11215687" cy="4057650"/>
          </a:xfrm>
        </p:spPr>
        <p:txBody>
          <a:bodyPr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87413" y="6526213"/>
            <a:ext cx="11215687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40636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4613" cy="11287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77013" y="5029200"/>
            <a:ext cx="5156200" cy="11287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88821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5688" cy="1884362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0688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0688" cy="52387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76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7675" cy="52387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78918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34747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5504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27675" y="1403350"/>
            <a:ext cx="6583363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197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82342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527675" y="1403350"/>
            <a:ext cx="6583363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197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89583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ED89974B-EE25-4290-94FF-B9907E6C59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3213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die Formate des Gliederungstextes zu bearbeiten</a:t>
            </a:r>
          </a:p>
          <a:p>
            <a:pPr lvl="1"/>
            <a:r>
              <a:rPr lang="en-GB" altLang="de-DE"/>
              <a:t>Zweite Gliederungsebene</a:t>
            </a:r>
          </a:p>
          <a:p>
            <a:pPr lvl="2"/>
            <a:r>
              <a:rPr lang="en-GB" altLang="de-DE"/>
              <a:t>Dritte Gliederungsebene</a:t>
            </a:r>
          </a:p>
          <a:p>
            <a:pPr lvl="3"/>
            <a:r>
              <a:rPr lang="en-GB" altLang="de-DE"/>
              <a:t>Vierte Gliederungsebene</a:t>
            </a:r>
          </a:p>
          <a:p>
            <a:pPr lvl="4"/>
            <a:r>
              <a:rPr lang="en-GB" altLang="de-DE"/>
              <a:t>Fünfte Gliederungsebene</a:t>
            </a:r>
          </a:p>
          <a:p>
            <a:pPr lvl="4"/>
            <a:r>
              <a:rPr lang="en-GB" altLang="de-DE"/>
              <a:t>Sechste Gliederungsebene</a:t>
            </a:r>
          </a:p>
          <a:p>
            <a:pPr lvl="4"/>
            <a:r>
              <a:rPr lang="en-GB" altLang="de-DE"/>
              <a:t>Siebente Gliederungsebene</a:t>
            </a:r>
          </a:p>
          <a:p>
            <a:pPr lvl="4"/>
            <a:r>
              <a:rPr lang="en-GB" altLang="de-DE"/>
              <a:t>Achte Gliederungsebene</a:t>
            </a:r>
          </a:p>
          <a:p>
            <a:pPr lvl="4"/>
            <a:r>
              <a:rPr lang="en-GB" altLang="de-DE"/>
              <a:t>Neunte Gliederungsebene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25706BFE-5B51-43DD-BC0A-8145990AA2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3213" cy="330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das Format des Titeltextes zu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8400" kern="1200">
          <a:solidFill>
            <a:srgbClr val="000000"/>
          </a:solidFill>
          <a:latin typeface="+mj-lt"/>
          <a:ea typeface="ヒラギノ角ゴ ProN W3" panose="020B0300000000000000" pitchFamily="34" charset="-128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8400">
          <a:solidFill>
            <a:srgbClr val="000000"/>
          </a:solidFill>
          <a:latin typeface="Gill Sans" charset="0"/>
          <a:ea typeface="ヒラギノ角ゴ ProN W3" panose="020B0300000000000000" pitchFamily="34" charset="-128"/>
          <a:cs typeface="ヒラギノ角ゴ ProN W3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8400">
          <a:solidFill>
            <a:srgbClr val="000000"/>
          </a:solidFill>
          <a:latin typeface="Gill Sans" charset="0"/>
          <a:ea typeface="ヒラギノ角ゴ ProN W3" panose="020B0300000000000000" pitchFamily="34" charset="-128"/>
          <a:cs typeface="ヒラギノ角ゴ ProN W3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8400">
          <a:solidFill>
            <a:srgbClr val="000000"/>
          </a:solidFill>
          <a:latin typeface="Gill Sans" charset="0"/>
          <a:ea typeface="ヒラギノ角ゴ ProN W3" panose="020B0300000000000000" pitchFamily="34" charset="-128"/>
          <a:cs typeface="ヒラギノ角ゴ ProN W3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8400">
          <a:solidFill>
            <a:srgbClr val="000000"/>
          </a:solidFill>
          <a:latin typeface="Gill Sans" charset="0"/>
          <a:ea typeface="ヒラギノ角ゴ ProN W3" panose="020B0300000000000000" pitchFamily="34" charset="-128"/>
          <a:cs typeface="ヒラギノ角ゴ ProN W3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8400">
          <a:solidFill>
            <a:srgbClr val="000000"/>
          </a:solidFill>
          <a:latin typeface="Gill Sans" charset="0"/>
          <a:cs typeface="ヒラギノ角ゴ ProN W3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8400">
          <a:solidFill>
            <a:srgbClr val="000000"/>
          </a:solidFill>
          <a:latin typeface="Gill Sans" charset="0"/>
          <a:cs typeface="ヒラギノ角ゴ ProN W3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8400">
          <a:solidFill>
            <a:srgbClr val="000000"/>
          </a:solidFill>
          <a:latin typeface="Gill Sans" charset="0"/>
          <a:cs typeface="ヒラギノ角ゴ ProN W3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8400">
          <a:solidFill>
            <a:srgbClr val="000000"/>
          </a:solidFill>
          <a:latin typeface="Gill Sans" charset="0"/>
          <a:cs typeface="ヒラギノ角ゴ ProN W3" charset="0"/>
        </a:defRPr>
      </a:lvl9pPr>
    </p:titleStyle>
    <p:bodyStyle>
      <a:lvl1pPr marL="342900" indent="-3429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kern="1200">
          <a:solidFill>
            <a:srgbClr val="000000"/>
          </a:solidFill>
          <a:latin typeface="+mn-lt"/>
          <a:ea typeface="ヒラギノ角ゴ ProN W3" panose="020B0300000000000000" pitchFamily="34" charset="-128"/>
          <a:cs typeface="+mn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kern="1200">
          <a:solidFill>
            <a:srgbClr val="000000"/>
          </a:solidFill>
          <a:latin typeface="+mn-lt"/>
          <a:ea typeface="ヒラギノ角ゴ ProN W3" panose="020B0300000000000000" pitchFamily="34" charset="-128"/>
          <a:cs typeface="+mn-cs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kern="1200">
          <a:solidFill>
            <a:srgbClr val="000000"/>
          </a:solidFill>
          <a:latin typeface="+mn-lt"/>
          <a:ea typeface="ヒラギノ角ゴ ProN W3" panose="020B0300000000000000" pitchFamily="34" charset="-128"/>
          <a:cs typeface="+mn-cs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kern="1200">
          <a:solidFill>
            <a:srgbClr val="000000"/>
          </a:solidFill>
          <a:latin typeface="+mn-lt"/>
          <a:ea typeface="ヒラギノ角ゴ ProN W3" panose="020B0300000000000000" pitchFamily="34" charset="-128"/>
          <a:cs typeface="+mn-cs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kern="1200">
          <a:solidFill>
            <a:srgbClr val="000000"/>
          </a:solidFill>
          <a:latin typeface="+mn-lt"/>
          <a:ea typeface="ヒラギノ角ゴ ProN W3" panose="020B0300000000000000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D3EC446A-606B-4DF2-984D-C38097C41F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3213" cy="243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760" tIns="50760" rIns="5076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das Format des Titeltextes zu bearbeiten</a:t>
            </a:r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074D978F-A976-4013-80A1-CA694A7777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3213" cy="571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760" tIns="50760" rIns="5076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die Formate des Gliederungstextes zu bearbeiten</a:t>
            </a:r>
          </a:p>
          <a:p>
            <a:pPr lvl="1"/>
            <a:r>
              <a:rPr lang="en-GB" altLang="de-DE"/>
              <a:t>Zweite Gliederungsebene</a:t>
            </a:r>
          </a:p>
          <a:p>
            <a:pPr lvl="2"/>
            <a:r>
              <a:rPr lang="en-GB" altLang="de-DE"/>
              <a:t>Dritte Gliederungsebene</a:t>
            </a:r>
          </a:p>
          <a:p>
            <a:pPr lvl="3"/>
            <a:r>
              <a:rPr lang="en-GB" altLang="de-DE"/>
              <a:t>Vierte Gliederungsebene</a:t>
            </a:r>
          </a:p>
          <a:p>
            <a:pPr lvl="4"/>
            <a:r>
              <a:rPr lang="en-GB" altLang="de-DE"/>
              <a:t>Fünfte Gliederungsebene</a:t>
            </a:r>
          </a:p>
          <a:p>
            <a:pPr lvl="4"/>
            <a:r>
              <a:rPr lang="en-GB" altLang="de-DE"/>
              <a:t>Sechste Gliederungsebene</a:t>
            </a:r>
          </a:p>
          <a:p>
            <a:pPr lvl="4"/>
            <a:r>
              <a:rPr lang="en-GB" altLang="de-DE"/>
              <a:t>Siebente Gliederungsebene</a:t>
            </a:r>
          </a:p>
          <a:p>
            <a:pPr lvl="4"/>
            <a:r>
              <a:rPr lang="en-GB" altLang="de-DE"/>
              <a:t>Achte Gliederungsebene</a:t>
            </a:r>
          </a:p>
          <a:p>
            <a:pPr lvl="4"/>
            <a:r>
              <a:rPr lang="en-GB" altLang="de-DE"/>
              <a:t>Neunte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8400" kern="1200">
          <a:solidFill>
            <a:srgbClr val="000000"/>
          </a:solidFill>
          <a:latin typeface="+mj-lt"/>
          <a:ea typeface="ヒラギノ角ゴ ProN W3" panose="020B0300000000000000" pitchFamily="34" charset="-128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8400">
          <a:solidFill>
            <a:srgbClr val="000000"/>
          </a:solidFill>
          <a:latin typeface="Gill Sans" charset="0"/>
          <a:ea typeface="ヒラギノ角ゴ ProN W3" panose="020B0300000000000000" pitchFamily="34" charset="-128"/>
          <a:cs typeface="ヒラギノ角ゴ ProN W3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8400">
          <a:solidFill>
            <a:srgbClr val="000000"/>
          </a:solidFill>
          <a:latin typeface="Gill Sans" charset="0"/>
          <a:ea typeface="ヒラギノ角ゴ ProN W3" panose="020B0300000000000000" pitchFamily="34" charset="-128"/>
          <a:cs typeface="ヒラギノ角ゴ ProN W3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8400">
          <a:solidFill>
            <a:srgbClr val="000000"/>
          </a:solidFill>
          <a:latin typeface="Gill Sans" charset="0"/>
          <a:ea typeface="ヒラギノ角ゴ ProN W3" panose="020B0300000000000000" pitchFamily="34" charset="-128"/>
          <a:cs typeface="ヒラギノ角ゴ ProN W3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8400">
          <a:solidFill>
            <a:srgbClr val="000000"/>
          </a:solidFill>
          <a:latin typeface="Gill Sans" charset="0"/>
          <a:ea typeface="ヒラギノ角ゴ ProN W3" panose="020B0300000000000000" pitchFamily="34" charset="-128"/>
          <a:cs typeface="ヒラギノ角ゴ ProN W3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8400">
          <a:solidFill>
            <a:srgbClr val="000000"/>
          </a:solidFill>
          <a:latin typeface="Gill Sans" charset="0"/>
          <a:cs typeface="ヒラギノ角ゴ ProN W3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8400">
          <a:solidFill>
            <a:srgbClr val="000000"/>
          </a:solidFill>
          <a:latin typeface="Gill Sans" charset="0"/>
          <a:cs typeface="ヒラギノ角ゴ ProN W3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8400">
          <a:solidFill>
            <a:srgbClr val="000000"/>
          </a:solidFill>
          <a:latin typeface="Gill Sans" charset="0"/>
          <a:cs typeface="ヒラギノ角ゴ ProN W3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8400">
          <a:solidFill>
            <a:srgbClr val="000000"/>
          </a:solidFill>
          <a:latin typeface="Gill Sans" charset="0"/>
          <a:cs typeface="ヒラギノ角ゴ ProN W3" charset="0"/>
        </a:defRPr>
      </a:lvl9pPr>
    </p:titleStyle>
    <p:bodyStyle>
      <a:lvl1pPr marL="342900" indent="-342900" algn="l" defTabSz="449263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 kern="1200">
          <a:solidFill>
            <a:srgbClr val="000000"/>
          </a:solidFill>
          <a:latin typeface="+mn-lt"/>
          <a:ea typeface="ヒラギノ角ゴ ProN W3" panose="020B0300000000000000" pitchFamily="34" charset="-128"/>
          <a:cs typeface="+mn-cs"/>
        </a:defRPr>
      </a:lvl1pPr>
      <a:lvl2pPr marL="742950" indent="-285750" algn="l" defTabSz="449263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 kern="1200">
          <a:solidFill>
            <a:srgbClr val="000000"/>
          </a:solidFill>
          <a:latin typeface="+mn-lt"/>
          <a:ea typeface="ヒラギノ角ゴ ProN W3" panose="020B0300000000000000" pitchFamily="34" charset="-128"/>
          <a:cs typeface="+mn-cs"/>
        </a:defRPr>
      </a:lvl2pPr>
      <a:lvl3pPr marL="1143000" indent="-228600" algn="l" defTabSz="449263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 kern="1200">
          <a:solidFill>
            <a:srgbClr val="000000"/>
          </a:solidFill>
          <a:latin typeface="+mn-lt"/>
          <a:ea typeface="ヒラギノ角ゴ ProN W3" panose="020B0300000000000000" pitchFamily="34" charset="-128"/>
          <a:cs typeface="+mn-cs"/>
        </a:defRPr>
      </a:lvl3pPr>
      <a:lvl4pPr marL="1600200" indent="-228600" algn="l" defTabSz="449263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 kern="1200">
          <a:solidFill>
            <a:srgbClr val="000000"/>
          </a:solidFill>
          <a:latin typeface="+mn-lt"/>
          <a:ea typeface="ヒラギノ角ゴ ProN W3" panose="020B0300000000000000" pitchFamily="34" charset="-128"/>
          <a:cs typeface="+mn-cs"/>
        </a:defRPr>
      </a:lvl4pPr>
      <a:lvl5pPr marL="2057400" indent="-228600" algn="l" defTabSz="449263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 kern="1200">
          <a:solidFill>
            <a:srgbClr val="000000"/>
          </a:solidFill>
          <a:latin typeface="+mn-lt"/>
          <a:ea typeface="ヒラギノ角ゴ ProN W3" panose="020B0300000000000000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>
            <a:extLst>
              <a:ext uri="{FF2B5EF4-FFF2-40B4-BE49-F238E27FC236}">
                <a16:creationId xmlns:a16="http://schemas.microsoft.com/office/drawing/2014/main" id="{070F1E0C-1994-4C86-9609-017807277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1pPr>
            <a:lvl2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2pPr>
            <a:lvl3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3pPr>
            <a:lvl4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4pPr>
            <a:lvl5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de-DE" sz="8400"/>
              <a:t>Lernen von Beginn an -</a:t>
            </a:r>
          </a:p>
        </p:txBody>
      </p:sp>
      <p:sp>
        <p:nvSpPr>
          <p:cNvPr id="5123" name="Text Box 2">
            <a:extLst>
              <a:ext uri="{FF2B5EF4-FFF2-40B4-BE49-F238E27FC236}">
                <a16:creationId xmlns:a16="http://schemas.microsoft.com/office/drawing/2014/main" id="{621658D7-F65A-4217-B88E-B63EF082D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  <a:tab pos="10134600" algn="l"/>
              </a:tabLs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1pPr>
            <a:lvl2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  <a:tab pos="10134600" algn="l"/>
              </a:tabLs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2pPr>
            <a:lvl3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  <a:tab pos="10134600" algn="l"/>
              </a:tabLs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3pPr>
            <a:lvl4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  <a:tab pos="10134600" algn="l"/>
              </a:tabLs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4pPr>
            <a:lvl5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  <a:tab pos="10134600" algn="l"/>
              </a:tabLs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  <a:tab pos="10134600" algn="l"/>
              </a:tabLs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  <a:tab pos="10134600" algn="l"/>
              </a:tabLs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  <a:tab pos="10134600" algn="l"/>
              </a:tabLs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  <a:tab pos="10134600" algn="l"/>
              </a:tabLs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de-DE"/>
              <a:t>Lernen ein Leben lang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>
            <a:extLst>
              <a:ext uri="{FF2B5EF4-FFF2-40B4-BE49-F238E27FC236}">
                <a16:creationId xmlns:a16="http://schemas.microsoft.com/office/drawing/2014/main" id="{FA798C23-CF11-41C2-A5B6-38B744138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635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0" tIns="50760" rIns="50760" bIns="50760" anchor="ctr"/>
          <a:lstStyle>
            <a:lvl1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1pPr>
            <a:lvl2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2pPr>
            <a:lvl3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3pPr>
            <a:lvl4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4pPr>
            <a:lvl5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5pPr>
            <a:lvl6pPr marL="25146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6pPr>
            <a:lvl7pPr marL="29718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7pPr>
            <a:lvl8pPr marL="34290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8pPr>
            <a:lvl9pPr marL="38862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8400"/>
              <a:t>Wahrnehmung</a:t>
            </a:r>
            <a:br>
              <a:rPr lang="en-US" altLang="de-DE" sz="8400"/>
            </a:br>
            <a:r>
              <a:rPr lang="en-US" altLang="de-DE" sz="4800"/>
              <a:t>auditive Wahrnehmung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80FD93AD-DE53-4EC3-BA21-1F53076BE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2733675"/>
            <a:ext cx="7467600" cy="6388100"/>
          </a:xfrm>
          <a:prstGeom prst="rect">
            <a:avLst/>
          </a:prstGeom>
          <a:noFill/>
          <a:ln>
            <a:noFill/>
          </a:ln>
          <a:effectLst/>
        </p:spPr>
        <p:txBody>
          <a:bodyPr lIns="50760" tIns="50760" rIns="50760" bIns="50760" anchor="ctr"/>
          <a:lstStyle>
            <a:lvl1pPr marL="26670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1pPr>
            <a:lvl2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2pPr>
            <a:lvl3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3pPr>
            <a:lvl4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4pPr>
            <a:lvl5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2400"/>
              </a:spcBef>
              <a:buSzPct val="171000"/>
              <a:defRPr/>
            </a:pPr>
            <a:r>
              <a:rPr lang="en-US" altLang="de-DE" sz="3200" dirty="0">
                <a:ea typeface="+mn-ea"/>
              </a:rPr>
              <a:t>     </a:t>
            </a:r>
            <a:r>
              <a:rPr lang="en-US" altLang="de-DE" sz="3000" dirty="0">
                <a:ea typeface="+mn-ea"/>
              </a:rPr>
              <a:t>Das Kind ...</a:t>
            </a:r>
          </a:p>
          <a:p>
            <a:pPr marL="265113" eaLnBrk="1" hangingPunct="1">
              <a:spcBef>
                <a:spcPts val="2125"/>
              </a:spcBef>
              <a:buClr>
                <a:srgbClr val="000000"/>
              </a:buClr>
              <a:buSzPct val="171000"/>
              <a:buFont typeface="Gill Sans" charset="0"/>
              <a:buChar char="•"/>
              <a:defRPr/>
            </a:pPr>
            <a:r>
              <a:rPr lang="en-US" altLang="de-DE" sz="3000" dirty="0">
                <a:ea typeface="+mn-ea"/>
              </a:rPr>
              <a:t> </a:t>
            </a:r>
            <a:r>
              <a:rPr lang="en-US" altLang="de-DE" sz="3000" dirty="0" err="1">
                <a:ea typeface="+mn-ea"/>
              </a:rPr>
              <a:t>erkennt</a:t>
            </a:r>
            <a:r>
              <a:rPr lang="en-US" altLang="de-DE" sz="3000" dirty="0">
                <a:ea typeface="+mn-ea"/>
              </a:rPr>
              <a:t> und </a:t>
            </a:r>
            <a:r>
              <a:rPr lang="en-US" altLang="de-DE" sz="3000" dirty="0" err="1">
                <a:ea typeface="+mn-ea"/>
              </a:rPr>
              <a:t>ortet</a:t>
            </a:r>
            <a:r>
              <a:rPr lang="en-US" altLang="de-DE" sz="3000" dirty="0">
                <a:ea typeface="+mn-ea"/>
              </a:rPr>
              <a:t> </a:t>
            </a:r>
            <a:r>
              <a:rPr lang="en-US" altLang="de-DE" sz="3000" dirty="0" err="1">
                <a:ea typeface="+mn-ea"/>
              </a:rPr>
              <a:t>Geräusche</a:t>
            </a:r>
            <a:r>
              <a:rPr lang="en-US" altLang="de-DE" sz="3000" dirty="0">
                <a:ea typeface="+mn-ea"/>
              </a:rPr>
              <a:t> in seiner Umwelt</a:t>
            </a:r>
          </a:p>
          <a:p>
            <a:pPr marL="265113" eaLnBrk="1" hangingPunct="1">
              <a:spcBef>
                <a:spcPts val="2125"/>
              </a:spcBef>
              <a:buClr>
                <a:srgbClr val="000000"/>
              </a:buClr>
              <a:buSzPct val="171000"/>
              <a:buFont typeface="Gill Sans" charset="0"/>
              <a:buChar char="•"/>
              <a:defRPr/>
            </a:pPr>
            <a:r>
              <a:rPr lang="en-US" altLang="de-DE" sz="3000" dirty="0">
                <a:ea typeface="+mn-ea"/>
              </a:rPr>
              <a:t> </a:t>
            </a:r>
            <a:r>
              <a:rPr lang="en-US" altLang="de-DE" sz="3000" dirty="0" err="1">
                <a:ea typeface="+mn-ea"/>
              </a:rPr>
              <a:t>nimmt</a:t>
            </a:r>
            <a:r>
              <a:rPr lang="en-US" altLang="de-DE" sz="3000" dirty="0">
                <a:ea typeface="+mn-ea"/>
              </a:rPr>
              <a:t> </a:t>
            </a:r>
            <a:r>
              <a:rPr lang="en-US" altLang="de-DE" sz="3000" dirty="0" err="1">
                <a:ea typeface="+mn-ea"/>
              </a:rPr>
              <a:t>mündliche</a:t>
            </a:r>
            <a:r>
              <a:rPr lang="en-US" altLang="de-DE" sz="3000" dirty="0">
                <a:ea typeface="+mn-ea"/>
              </a:rPr>
              <a:t> </a:t>
            </a:r>
            <a:r>
              <a:rPr lang="en-US" altLang="de-DE" sz="3000" dirty="0" err="1">
                <a:ea typeface="+mn-ea"/>
              </a:rPr>
              <a:t>Anweisungen</a:t>
            </a:r>
            <a:r>
              <a:rPr lang="en-US" altLang="de-DE" sz="3000" dirty="0">
                <a:ea typeface="+mn-ea"/>
              </a:rPr>
              <a:t> auf und </a:t>
            </a:r>
            <a:r>
              <a:rPr lang="en-US" altLang="de-DE" sz="3000" dirty="0" err="1">
                <a:ea typeface="+mn-ea"/>
              </a:rPr>
              <a:t>setzt</a:t>
            </a:r>
            <a:r>
              <a:rPr lang="en-US" altLang="de-DE" sz="3000" dirty="0">
                <a:ea typeface="+mn-ea"/>
              </a:rPr>
              <a:t> </a:t>
            </a:r>
            <a:r>
              <a:rPr lang="en-US" altLang="de-DE" sz="3000" dirty="0" err="1">
                <a:ea typeface="+mn-ea"/>
              </a:rPr>
              <a:t>sie</a:t>
            </a:r>
            <a:r>
              <a:rPr lang="en-US" altLang="de-DE" sz="3000" dirty="0">
                <a:ea typeface="+mn-ea"/>
              </a:rPr>
              <a:t> um</a:t>
            </a:r>
          </a:p>
          <a:p>
            <a:pPr marL="265113" eaLnBrk="1" hangingPunct="1">
              <a:spcBef>
                <a:spcPts val="2125"/>
              </a:spcBef>
              <a:buClr>
                <a:srgbClr val="000000"/>
              </a:buClr>
              <a:buSzPct val="171000"/>
              <a:buFont typeface="Gill Sans" charset="0"/>
              <a:buChar char="•"/>
              <a:defRPr/>
            </a:pPr>
            <a:r>
              <a:rPr lang="en-US" altLang="de-DE" sz="3000" dirty="0">
                <a:ea typeface="+mn-ea"/>
              </a:rPr>
              <a:t> </a:t>
            </a:r>
            <a:r>
              <a:rPr lang="en-US" altLang="de-DE" sz="3000" dirty="0" err="1">
                <a:ea typeface="+mn-ea"/>
              </a:rPr>
              <a:t>unterscheidet</a:t>
            </a:r>
            <a:r>
              <a:rPr lang="en-US" altLang="de-DE" sz="3000" dirty="0">
                <a:ea typeface="+mn-ea"/>
              </a:rPr>
              <a:t> </a:t>
            </a:r>
            <a:r>
              <a:rPr lang="en-US" altLang="de-DE" sz="3000" dirty="0" err="1">
                <a:ea typeface="+mn-ea"/>
              </a:rPr>
              <a:t>ähnlich</a:t>
            </a:r>
            <a:r>
              <a:rPr lang="en-US" altLang="de-DE" sz="3000" dirty="0">
                <a:ea typeface="+mn-ea"/>
              </a:rPr>
              <a:t> </a:t>
            </a:r>
            <a:r>
              <a:rPr lang="en-US" altLang="de-DE" sz="3000" dirty="0" err="1">
                <a:ea typeface="+mn-ea"/>
              </a:rPr>
              <a:t>klingende</a:t>
            </a:r>
            <a:r>
              <a:rPr lang="en-US" altLang="de-DE" sz="3000" dirty="0">
                <a:ea typeface="+mn-ea"/>
              </a:rPr>
              <a:t> </a:t>
            </a:r>
            <a:r>
              <a:rPr lang="en-US" altLang="de-DE" sz="3000" dirty="0" err="1">
                <a:ea typeface="+mn-ea"/>
              </a:rPr>
              <a:t>Wörter</a:t>
            </a:r>
            <a:endParaRPr lang="en-US" altLang="de-DE" sz="3000" dirty="0">
              <a:ea typeface="+mn-ea"/>
            </a:endParaRPr>
          </a:p>
          <a:p>
            <a:pPr marL="265113" eaLnBrk="1" hangingPunct="1">
              <a:spcBef>
                <a:spcPts val="2125"/>
              </a:spcBef>
              <a:buClr>
                <a:srgbClr val="000000"/>
              </a:buClr>
              <a:buSzPct val="171000"/>
              <a:buFont typeface="Gill Sans" charset="0"/>
              <a:buChar char="•"/>
              <a:defRPr/>
            </a:pPr>
            <a:r>
              <a:rPr lang="en-US" altLang="de-DE" sz="3000" dirty="0">
                <a:ea typeface="+mn-ea"/>
              </a:rPr>
              <a:t> </a:t>
            </a:r>
            <a:r>
              <a:rPr lang="en-US" altLang="de-DE" sz="3000" dirty="0" err="1">
                <a:ea typeface="+mn-ea"/>
              </a:rPr>
              <a:t>unterscheidet</a:t>
            </a:r>
            <a:r>
              <a:rPr lang="en-US" altLang="de-DE" sz="3000" dirty="0">
                <a:ea typeface="+mn-ea"/>
              </a:rPr>
              <a:t> </a:t>
            </a:r>
            <a:r>
              <a:rPr lang="en-US" altLang="de-DE" sz="3000" dirty="0" err="1">
                <a:ea typeface="+mn-ea"/>
              </a:rPr>
              <a:t>hoch-tief</a:t>
            </a:r>
            <a:r>
              <a:rPr lang="en-US" altLang="de-DE" sz="3000" dirty="0">
                <a:ea typeface="+mn-ea"/>
              </a:rPr>
              <a:t>, </a:t>
            </a:r>
            <a:r>
              <a:rPr lang="en-US" altLang="de-DE" sz="3000" dirty="0" err="1">
                <a:ea typeface="+mn-ea"/>
              </a:rPr>
              <a:t>laut-leise</a:t>
            </a:r>
            <a:r>
              <a:rPr lang="en-US" altLang="de-DE" sz="3000" dirty="0">
                <a:ea typeface="+mn-ea"/>
              </a:rPr>
              <a:t>, hell-</a:t>
            </a:r>
            <a:r>
              <a:rPr lang="en-US" altLang="de-DE" sz="3000" dirty="0" err="1">
                <a:ea typeface="+mn-ea"/>
              </a:rPr>
              <a:t>dunkel</a:t>
            </a:r>
            <a:r>
              <a:rPr lang="en-US" altLang="de-DE" sz="3000" dirty="0">
                <a:ea typeface="+mn-ea"/>
              </a:rPr>
              <a:t> </a:t>
            </a:r>
            <a:r>
              <a:rPr lang="en-US" altLang="de-DE" sz="3000" dirty="0" err="1">
                <a:ea typeface="+mn-ea"/>
              </a:rPr>
              <a:t>bei</a:t>
            </a:r>
            <a:r>
              <a:rPr lang="en-US" altLang="de-DE" sz="3000" dirty="0">
                <a:ea typeface="+mn-ea"/>
              </a:rPr>
              <a:t> </a:t>
            </a:r>
            <a:r>
              <a:rPr lang="en-US" altLang="de-DE" sz="3000" dirty="0" err="1">
                <a:ea typeface="+mn-ea"/>
              </a:rPr>
              <a:t>Stimme</a:t>
            </a:r>
            <a:r>
              <a:rPr lang="en-US" altLang="de-DE" sz="3000" dirty="0">
                <a:ea typeface="+mn-ea"/>
              </a:rPr>
              <a:t> und </a:t>
            </a:r>
            <a:r>
              <a:rPr lang="en-US" altLang="de-DE" sz="3000" dirty="0" err="1">
                <a:ea typeface="+mn-ea"/>
              </a:rPr>
              <a:t>Töne</a:t>
            </a:r>
            <a:endParaRPr lang="en-US" altLang="de-DE" sz="3000" dirty="0">
              <a:ea typeface="+mn-ea"/>
            </a:endParaRPr>
          </a:p>
          <a:p>
            <a:pPr marL="265113" eaLnBrk="1" hangingPunct="1">
              <a:spcBef>
                <a:spcPts val="2125"/>
              </a:spcBef>
              <a:buClr>
                <a:srgbClr val="000000"/>
              </a:buClr>
              <a:buSzPct val="171000"/>
              <a:buFont typeface="Gill Sans" charset="0"/>
              <a:buChar char="•"/>
              <a:defRPr/>
            </a:pPr>
            <a:r>
              <a:rPr lang="en-US" altLang="de-DE" sz="3000" dirty="0">
                <a:ea typeface="+mn-ea"/>
              </a:rPr>
              <a:t> </a:t>
            </a:r>
            <a:r>
              <a:rPr lang="en-US" altLang="de-DE" sz="3000" dirty="0" err="1">
                <a:ea typeface="+mn-ea"/>
              </a:rPr>
              <a:t>singt</a:t>
            </a:r>
            <a:r>
              <a:rPr lang="en-US" altLang="de-DE" sz="3000" dirty="0">
                <a:ea typeface="+mn-ea"/>
              </a:rPr>
              <a:t> </a:t>
            </a:r>
            <a:r>
              <a:rPr lang="en-US" altLang="de-DE" sz="3000" dirty="0" err="1">
                <a:ea typeface="+mn-ea"/>
              </a:rPr>
              <a:t>einfache</a:t>
            </a:r>
            <a:r>
              <a:rPr lang="en-US" altLang="de-DE" sz="3000" dirty="0">
                <a:ea typeface="+mn-ea"/>
              </a:rPr>
              <a:t> </a:t>
            </a:r>
            <a:r>
              <a:rPr lang="en-US" altLang="de-DE" sz="3000" dirty="0" err="1">
                <a:ea typeface="+mn-ea"/>
              </a:rPr>
              <a:t>Melodien</a:t>
            </a:r>
            <a:r>
              <a:rPr lang="en-US" altLang="de-DE" sz="3000" dirty="0">
                <a:ea typeface="+mn-ea"/>
              </a:rPr>
              <a:t> </a:t>
            </a:r>
            <a:r>
              <a:rPr lang="en-US" altLang="de-DE" sz="3000" dirty="0" err="1">
                <a:ea typeface="+mn-ea"/>
              </a:rPr>
              <a:t>nach</a:t>
            </a:r>
            <a:endParaRPr lang="en-US" altLang="de-DE" sz="3000" dirty="0">
              <a:ea typeface="+mn-ea"/>
            </a:endParaRPr>
          </a:p>
          <a:p>
            <a:pPr marL="265113" eaLnBrk="1" hangingPunct="1">
              <a:spcBef>
                <a:spcPts val="2125"/>
              </a:spcBef>
              <a:buClr>
                <a:srgbClr val="000000"/>
              </a:buClr>
              <a:buSzPct val="171000"/>
              <a:buFont typeface="Gill Sans" charset="0"/>
              <a:buChar char="•"/>
              <a:defRPr/>
            </a:pPr>
            <a:r>
              <a:rPr lang="en-US" altLang="de-DE" sz="3000" dirty="0">
                <a:ea typeface="+mn-ea"/>
              </a:rPr>
              <a:t> </a:t>
            </a:r>
            <a:r>
              <a:rPr lang="en-US" altLang="de-DE" sz="3000" dirty="0" err="1">
                <a:ea typeface="+mn-ea"/>
              </a:rPr>
              <a:t>klatscht</a:t>
            </a:r>
            <a:r>
              <a:rPr lang="en-US" altLang="de-DE" sz="3000" dirty="0">
                <a:ea typeface="+mn-ea"/>
              </a:rPr>
              <a:t> </a:t>
            </a:r>
            <a:r>
              <a:rPr lang="en-US" altLang="de-DE" sz="3000" dirty="0" err="1">
                <a:ea typeface="+mn-ea"/>
              </a:rPr>
              <a:t>Rhythmen</a:t>
            </a:r>
            <a:r>
              <a:rPr lang="en-US" altLang="de-DE" sz="3000" dirty="0">
                <a:ea typeface="+mn-ea"/>
              </a:rPr>
              <a:t> </a:t>
            </a:r>
            <a:r>
              <a:rPr lang="en-US" altLang="de-DE" sz="3000" dirty="0" err="1">
                <a:ea typeface="+mn-ea"/>
              </a:rPr>
              <a:t>nach</a:t>
            </a:r>
            <a:endParaRPr lang="en-US" altLang="de-DE" sz="3000" dirty="0">
              <a:ea typeface="+mn-ea"/>
            </a:endParaRPr>
          </a:p>
        </p:txBody>
      </p:sp>
      <p:pic>
        <p:nvPicPr>
          <p:cNvPr id="23556" name="Picture 3">
            <a:extLst>
              <a:ext uri="{FF2B5EF4-FFF2-40B4-BE49-F238E27FC236}">
                <a16:creationId xmlns:a16="http://schemas.microsoft.com/office/drawing/2014/main" id="{5B5FBC84-1306-437C-B3F7-4DCA72A92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013" y="6669088"/>
            <a:ext cx="2933700" cy="2438400"/>
          </a:xfrm>
          <a:prstGeom prst="rect">
            <a:avLst/>
          </a:prstGeom>
          <a:noFill/>
          <a:ln>
            <a:noFill/>
          </a:ln>
          <a:effectLst>
            <a:outerShdw dist="76368" dir="2700000" algn="ctr" rotWithShape="0">
              <a:srgbClr val="000000">
                <a:alpha val="7501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3557" name="Picture 4">
            <a:extLst>
              <a:ext uri="{FF2B5EF4-FFF2-40B4-BE49-F238E27FC236}">
                <a16:creationId xmlns:a16="http://schemas.microsoft.com/office/drawing/2014/main" id="{3EFC1393-2041-4FB7-9C6F-EB1FDFAF7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0" y="2514600"/>
            <a:ext cx="2895600" cy="3886200"/>
          </a:xfrm>
          <a:prstGeom prst="rect">
            <a:avLst/>
          </a:prstGeom>
          <a:noFill/>
          <a:ln>
            <a:noFill/>
          </a:ln>
          <a:effectLst>
            <a:outerShdw dist="76368" dir="2700000" algn="ctr" rotWithShape="0">
              <a:srgbClr val="000000">
                <a:alpha val="7501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>
            <a:extLst>
              <a:ext uri="{FF2B5EF4-FFF2-40B4-BE49-F238E27FC236}">
                <a16:creationId xmlns:a16="http://schemas.microsoft.com/office/drawing/2014/main" id="{12BAB052-158F-4B4C-9061-2B8348307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0" tIns="50760" rIns="50760" bIns="50760" anchor="ctr"/>
          <a:lstStyle>
            <a:lvl1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1pPr>
            <a:lvl2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2pPr>
            <a:lvl3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3pPr>
            <a:lvl4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4pPr>
            <a:lvl5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5pPr>
            <a:lvl6pPr marL="25146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6pPr>
            <a:lvl7pPr marL="29718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7pPr>
            <a:lvl8pPr marL="34290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8pPr>
            <a:lvl9pPr marL="38862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4800">
                <a:solidFill>
                  <a:srgbClr val="0044FE"/>
                </a:solidFill>
              </a:rPr>
              <a:t>Was Sie tun können,</a:t>
            </a:r>
            <a:br>
              <a:rPr lang="en-US" altLang="de-DE" sz="4800">
                <a:solidFill>
                  <a:srgbClr val="0044FE"/>
                </a:solidFill>
              </a:rPr>
            </a:br>
            <a:r>
              <a:rPr lang="en-US" altLang="de-DE" sz="4800">
                <a:solidFill>
                  <a:srgbClr val="0044FE"/>
                </a:solidFill>
              </a:rPr>
              <a:t>um Ihr Kind auf die Schule vorzubereiten:</a:t>
            </a:r>
          </a:p>
        </p:txBody>
      </p:sp>
      <p:sp>
        <p:nvSpPr>
          <p:cNvPr id="25603" name="Text Box 2">
            <a:extLst>
              <a:ext uri="{FF2B5EF4-FFF2-40B4-BE49-F238E27FC236}">
                <a16:creationId xmlns:a16="http://schemas.microsoft.com/office/drawing/2014/main" id="{1E17B82C-B0AD-4736-995C-294BC382F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0" tIns="50760" rIns="50760" bIns="50760" anchor="ctr"/>
          <a:lstStyle>
            <a:lvl1pPr marL="887413" indent="-571500"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1pPr>
            <a:lvl2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2pPr>
            <a:lvl3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3pPr>
            <a:lvl4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4pPr>
            <a:lvl5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5pPr>
            <a:lvl6pPr marL="25146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6pPr>
            <a:lvl7pPr marL="29718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7pPr>
            <a:lvl8pPr marL="34290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8pPr>
            <a:lvl9pPr marL="38862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9pPr>
          </a:lstStyle>
          <a:p>
            <a:pPr eaLnBrk="1" hangingPunct="1">
              <a:buSzPct val="171000"/>
              <a:buFont typeface="Gill Sans" charset="0"/>
              <a:buChar char="•"/>
            </a:pPr>
            <a:r>
              <a:rPr lang="en-US" altLang="de-DE"/>
              <a:t>Übertragen Sie Ihrem Kind verbal kleine Aufträge, die es sich merken muss!</a:t>
            </a:r>
          </a:p>
          <a:p>
            <a:pPr eaLnBrk="1" hangingPunct="1">
              <a:buSzPct val="171000"/>
              <a:buFont typeface="Gill Sans" charset="0"/>
              <a:buChar char="•"/>
            </a:pPr>
            <a:r>
              <a:rPr lang="en-US" altLang="de-DE"/>
              <a:t>Lesen Sie Ihrem Kind Geschichten vor und lassen Sie es selber zu den Bildern er-zählen!</a:t>
            </a:r>
          </a:p>
          <a:p>
            <a:pPr eaLnBrk="1" hangingPunct="1">
              <a:buSzPct val="171000"/>
              <a:buFont typeface="Gill Sans" charset="0"/>
              <a:buChar char="•"/>
            </a:pPr>
            <a:r>
              <a:rPr lang="en-US" altLang="de-DE"/>
              <a:t>Singen Sie mit Ihrem Kind!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>
            <a:extLst>
              <a:ext uri="{FF2B5EF4-FFF2-40B4-BE49-F238E27FC236}">
                <a16:creationId xmlns:a16="http://schemas.microsoft.com/office/drawing/2014/main" id="{2BEB25FC-9B9D-4466-96CF-C85B2DB9F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0" tIns="50760" rIns="50760" bIns="50760" anchor="ctr"/>
          <a:lstStyle>
            <a:lvl1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1pPr>
            <a:lvl2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2pPr>
            <a:lvl3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3pPr>
            <a:lvl4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4pPr>
            <a:lvl5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5pPr>
            <a:lvl6pPr marL="25146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6pPr>
            <a:lvl7pPr marL="29718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7pPr>
            <a:lvl8pPr marL="34290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8pPr>
            <a:lvl9pPr marL="38862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8400"/>
              <a:t>Wahrnehmung</a:t>
            </a:r>
            <a:br>
              <a:rPr lang="en-US" altLang="de-DE" sz="8400"/>
            </a:br>
            <a:r>
              <a:rPr lang="en-US" altLang="de-DE" sz="4800"/>
              <a:t>Körperwahrnehmung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F46112F4-2496-474B-AE98-C845194C7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</p:spPr>
        <p:txBody>
          <a:bodyPr lIns="50760" tIns="50760" rIns="50760" bIns="50760" anchor="ctr"/>
          <a:lstStyle>
            <a:lvl1pPr marL="26670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1pPr>
            <a:lvl2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2pPr>
            <a:lvl3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3pPr>
            <a:lvl4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4pPr>
            <a:lvl5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2400"/>
              </a:spcBef>
              <a:buSzPct val="171000"/>
              <a:defRPr/>
            </a:pPr>
            <a:r>
              <a:rPr lang="en-US" altLang="de-DE" dirty="0">
                <a:ea typeface="+mn-ea"/>
              </a:rPr>
              <a:t>    Das Kind...</a:t>
            </a:r>
          </a:p>
          <a:p>
            <a:pPr marL="265113" eaLnBrk="1" hangingPunct="1">
              <a:spcBef>
                <a:spcPts val="2400"/>
              </a:spcBef>
              <a:buClr>
                <a:srgbClr val="000000"/>
              </a:buClr>
              <a:buSzPct val="171000"/>
              <a:buFont typeface="Gill Sans" charset="0"/>
              <a:buChar char="•"/>
              <a:defRPr/>
            </a:pPr>
            <a:r>
              <a:rPr lang="en-US" altLang="de-DE" dirty="0">
                <a:ea typeface="+mn-ea"/>
              </a:rPr>
              <a:t> </a:t>
            </a:r>
            <a:r>
              <a:rPr lang="en-US" altLang="de-DE" dirty="0" err="1">
                <a:ea typeface="+mn-ea"/>
              </a:rPr>
              <a:t>lokalisiert</a:t>
            </a:r>
            <a:r>
              <a:rPr lang="en-US" altLang="de-DE" dirty="0">
                <a:ea typeface="+mn-ea"/>
              </a:rPr>
              <a:t> </a:t>
            </a:r>
            <a:r>
              <a:rPr lang="en-US" altLang="de-DE" dirty="0" err="1">
                <a:ea typeface="+mn-ea"/>
              </a:rPr>
              <a:t>Berührungen</a:t>
            </a:r>
            <a:r>
              <a:rPr lang="en-US" altLang="de-DE" dirty="0">
                <a:ea typeface="+mn-ea"/>
              </a:rPr>
              <a:t> am </a:t>
            </a:r>
            <a:r>
              <a:rPr lang="en-US" altLang="de-DE" dirty="0" err="1">
                <a:ea typeface="+mn-ea"/>
              </a:rPr>
              <a:t>eigenen</a:t>
            </a:r>
            <a:r>
              <a:rPr lang="en-US" altLang="de-DE" dirty="0">
                <a:ea typeface="+mn-ea"/>
              </a:rPr>
              <a:t> </a:t>
            </a:r>
            <a:r>
              <a:rPr lang="en-US" altLang="de-DE" dirty="0" err="1">
                <a:ea typeface="+mn-ea"/>
              </a:rPr>
              <a:t>Körper</a:t>
            </a:r>
            <a:endParaRPr lang="en-US" altLang="de-DE" dirty="0">
              <a:ea typeface="+mn-ea"/>
            </a:endParaRPr>
          </a:p>
          <a:p>
            <a:pPr marL="265113" eaLnBrk="1" hangingPunct="1">
              <a:spcBef>
                <a:spcPts val="2400"/>
              </a:spcBef>
              <a:buClr>
                <a:srgbClr val="000000"/>
              </a:buClr>
              <a:buSzPct val="171000"/>
              <a:buFont typeface="Gill Sans" charset="0"/>
              <a:buChar char="•"/>
              <a:defRPr/>
            </a:pPr>
            <a:r>
              <a:rPr lang="en-US" altLang="de-DE" dirty="0">
                <a:ea typeface="+mn-ea"/>
              </a:rPr>
              <a:t> </a:t>
            </a:r>
            <a:r>
              <a:rPr lang="en-US" altLang="de-DE" dirty="0" err="1">
                <a:ea typeface="+mn-ea"/>
              </a:rPr>
              <a:t>schätzt</a:t>
            </a:r>
            <a:r>
              <a:rPr lang="en-US" altLang="de-DE" dirty="0">
                <a:ea typeface="+mn-ea"/>
              </a:rPr>
              <a:t> seine Kraft </a:t>
            </a:r>
            <a:r>
              <a:rPr lang="en-US" altLang="de-DE" dirty="0" err="1">
                <a:ea typeface="+mn-ea"/>
              </a:rPr>
              <a:t>im</a:t>
            </a:r>
            <a:r>
              <a:rPr lang="en-US" altLang="de-DE" dirty="0">
                <a:ea typeface="+mn-ea"/>
              </a:rPr>
              <a:t> Spiel </a:t>
            </a:r>
            <a:r>
              <a:rPr lang="en-US" altLang="de-DE" dirty="0" err="1">
                <a:ea typeface="+mn-ea"/>
              </a:rPr>
              <a:t>mit</a:t>
            </a:r>
            <a:r>
              <a:rPr lang="en-US" altLang="de-DE" dirty="0">
                <a:ea typeface="+mn-ea"/>
              </a:rPr>
              <a:t> </a:t>
            </a:r>
            <a:r>
              <a:rPr lang="en-US" altLang="de-DE" dirty="0" err="1">
                <a:ea typeface="+mn-ea"/>
              </a:rPr>
              <a:t>anderen</a:t>
            </a:r>
            <a:r>
              <a:rPr lang="en-US" altLang="de-DE" dirty="0">
                <a:ea typeface="+mn-ea"/>
              </a:rPr>
              <a:t> </a:t>
            </a:r>
            <a:r>
              <a:rPr lang="en-US" altLang="de-DE" dirty="0" err="1">
                <a:ea typeface="+mn-ea"/>
              </a:rPr>
              <a:t>ein</a:t>
            </a:r>
            <a:endParaRPr lang="en-US" altLang="de-DE" dirty="0"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>
            <a:extLst>
              <a:ext uri="{FF2B5EF4-FFF2-40B4-BE49-F238E27FC236}">
                <a16:creationId xmlns:a16="http://schemas.microsoft.com/office/drawing/2014/main" id="{CFE0A9A9-F4BF-4073-8F96-7F7C28B25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0" tIns="50760" rIns="50760" bIns="50760" anchor="ctr"/>
          <a:lstStyle>
            <a:lvl1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1pPr>
            <a:lvl2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2pPr>
            <a:lvl3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3pPr>
            <a:lvl4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4pPr>
            <a:lvl5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5pPr>
            <a:lvl6pPr marL="25146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6pPr>
            <a:lvl7pPr marL="29718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7pPr>
            <a:lvl8pPr marL="34290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8pPr>
            <a:lvl9pPr marL="38862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4800">
                <a:solidFill>
                  <a:srgbClr val="0044FE"/>
                </a:solidFill>
              </a:rPr>
              <a:t>Was Sie tun können, um Ihr Kind auf die Schule vorzubereiten:</a:t>
            </a:r>
          </a:p>
        </p:txBody>
      </p:sp>
      <p:sp>
        <p:nvSpPr>
          <p:cNvPr id="29699" name="Text Box 2">
            <a:extLst>
              <a:ext uri="{FF2B5EF4-FFF2-40B4-BE49-F238E27FC236}">
                <a16:creationId xmlns:a16="http://schemas.microsoft.com/office/drawing/2014/main" id="{9DEE1B05-C931-42D0-9C3B-61947A933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0" tIns="50760" rIns="50760" bIns="50760" anchor="ctr"/>
          <a:lstStyle>
            <a:lvl1pPr marL="887413" indent="-571500"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1pPr>
            <a:lvl2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2pPr>
            <a:lvl3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3pPr>
            <a:lvl4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4pPr>
            <a:lvl5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5pPr>
            <a:lvl6pPr marL="25146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6pPr>
            <a:lvl7pPr marL="29718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7pPr>
            <a:lvl8pPr marL="34290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8pPr>
            <a:lvl9pPr marL="38862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9pPr>
          </a:lstStyle>
          <a:p>
            <a:pPr eaLnBrk="1" hangingPunct="1">
              <a:buSzPct val="171000"/>
              <a:buFont typeface="Gill Sans" charset="0"/>
              <a:buChar char="•"/>
            </a:pPr>
            <a:r>
              <a:rPr lang="en-US" altLang="de-DE"/>
              <a:t>Haben Sie Spaß mit Ihrem Kind, nutzen Sie die Zeit zum Raufen, albern sein!</a:t>
            </a:r>
          </a:p>
          <a:p>
            <a:pPr eaLnBrk="1" hangingPunct="1">
              <a:buSzPct val="171000"/>
              <a:buFont typeface="Gill Sans" charset="0"/>
              <a:buChar char="•"/>
            </a:pPr>
            <a:r>
              <a:rPr lang="en-US" altLang="de-DE"/>
              <a:t>Nehmen Sie Ihr Kind in den Arm, kuscheln Sie es!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>
            <a:extLst>
              <a:ext uri="{FF2B5EF4-FFF2-40B4-BE49-F238E27FC236}">
                <a16:creationId xmlns:a16="http://schemas.microsoft.com/office/drawing/2014/main" id="{318611FB-FC90-4D21-8038-8A253B321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0" tIns="50760" rIns="50760" bIns="50760" anchor="ctr"/>
          <a:lstStyle>
            <a:lvl1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1pPr>
            <a:lvl2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2pPr>
            <a:lvl3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3pPr>
            <a:lvl4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4pPr>
            <a:lvl5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5pPr>
            <a:lvl6pPr marL="25146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6pPr>
            <a:lvl7pPr marL="29718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7pPr>
            <a:lvl8pPr marL="34290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8pPr>
            <a:lvl9pPr marL="38862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8400"/>
              <a:t>Wahrnehmung</a:t>
            </a:r>
            <a:br>
              <a:rPr lang="en-US" altLang="de-DE" sz="8400"/>
            </a:br>
            <a:r>
              <a:rPr lang="en-US" altLang="de-DE" sz="4800"/>
              <a:t>Taktile Wahrnehmung</a:t>
            </a:r>
          </a:p>
        </p:txBody>
      </p:sp>
      <p:sp>
        <p:nvSpPr>
          <p:cNvPr id="29698" name="Text Box 2">
            <a:extLst>
              <a:ext uri="{FF2B5EF4-FFF2-40B4-BE49-F238E27FC236}">
                <a16:creationId xmlns:a16="http://schemas.microsoft.com/office/drawing/2014/main" id="{2246FB93-4267-4E6C-844D-D279A5B78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2908300"/>
            <a:ext cx="10464800" cy="4178300"/>
          </a:xfrm>
          <a:prstGeom prst="rect">
            <a:avLst/>
          </a:prstGeom>
          <a:noFill/>
          <a:ln>
            <a:noFill/>
          </a:ln>
          <a:effectLst/>
        </p:spPr>
        <p:txBody>
          <a:bodyPr lIns="50760" tIns="50760" rIns="50760" bIns="50760" anchor="ctr"/>
          <a:lstStyle>
            <a:lvl1pPr marL="26670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1pPr>
            <a:lvl2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2pPr>
            <a:lvl3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3pPr>
            <a:lvl4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4pPr>
            <a:lvl5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2400"/>
              </a:spcBef>
              <a:buSzPct val="171000"/>
              <a:defRPr/>
            </a:pPr>
            <a:r>
              <a:rPr lang="en-US" altLang="de-DE" dirty="0">
                <a:ea typeface="+mn-ea"/>
              </a:rPr>
              <a:t>    Das Kind...</a:t>
            </a:r>
          </a:p>
          <a:p>
            <a:pPr marL="265113" eaLnBrk="1" hangingPunct="1">
              <a:spcBef>
                <a:spcPts val="2400"/>
              </a:spcBef>
              <a:buClr>
                <a:srgbClr val="000000"/>
              </a:buClr>
              <a:buSzPct val="171000"/>
              <a:buFont typeface="Gill Sans" charset="0"/>
              <a:buChar char="•"/>
              <a:defRPr/>
            </a:pPr>
            <a:r>
              <a:rPr lang="en-US" altLang="de-DE" dirty="0">
                <a:ea typeface="+mn-ea"/>
              </a:rPr>
              <a:t> </a:t>
            </a:r>
            <a:r>
              <a:rPr lang="en-US" altLang="de-DE" dirty="0" err="1">
                <a:ea typeface="+mn-ea"/>
              </a:rPr>
              <a:t>ertastet</a:t>
            </a:r>
            <a:r>
              <a:rPr lang="en-US" altLang="de-DE" dirty="0">
                <a:ea typeface="+mn-ea"/>
              </a:rPr>
              <a:t> </a:t>
            </a:r>
            <a:r>
              <a:rPr lang="en-US" altLang="de-DE" dirty="0" err="1">
                <a:ea typeface="+mn-ea"/>
              </a:rPr>
              <a:t>Formen</a:t>
            </a:r>
            <a:r>
              <a:rPr lang="en-US" altLang="de-DE" dirty="0">
                <a:ea typeface="+mn-ea"/>
              </a:rPr>
              <a:t> und </a:t>
            </a:r>
            <a:r>
              <a:rPr lang="en-US" altLang="de-DE" dirty="0" err="1">
                <a:ea typeface="+mn-ea"/>
              </a:rPr>
              <a:t>Materialien</a:t>
            </a:r>
            <a:endParaRPr lang="en-US" altLang="de-DE" dirty="0">
              <a:ea typeface="+mn-ea"/>
            </a:endParaRPr>
          </a:p>
          <a:p>
            <a:pPr marL="265113" eaLnBrk="1" hangingPunct="1">
              <a:spcBef>
                <a:spcPts val="2400"/>
              </a:spcBef>
              <a:buClr>
                <a:srgbClr val="000000"/>
              </a:buClr>
              <a:buSzPct val="171000"/>
              <a:buFont typeface="Gill Sans" charset="0"/>
              <a:buChar char="•"/>
              <a:defRPr/>
            </a:pPr>
            <a:r>
              <a:rPr lang="en-US" altLang="de-DE" dirty="0">
                <a:ea typeface="+mn-ea"/>
              </a:rPr>
              <a:t> </a:t>
            </a:r>
            <a:r>
              <a:rPr lang="en-US" altLang="de-DE" dirty="0" err="1">
                <a:ea typeface="+mn-ea"/>
              </a:rPr>
              <a:t>unterscheidet</a:t>
            </a:r>
            <a:r>
              <a:rPr lang="en-US" altLang="de-DE" dirty="0">
                <a:ea typeface="+mn-ea"/>
              </a:rPr>
              <a:t> </a:t>
            </a:r>
            <a:r>
              <a:rPr lang="en-US" altLang="de-DE" dirty="0" err="1">
                <a:ea typeface="+mn-ea"/>
              </a:rPr>
              <a:t>Temperaturen</a:t>
            </a:r>
            <a:endParaRPr lang="en-US" altLang="de-DE" dirty="0">
              <a:ea typeface="+mn-ea"/>
            </a:endParaRPr>
          </a:p>
        </p:txBody>
      </p:sp>
      <p:pic>
        <p:nvPicPr>
          <p:cNvPr id="31748" name="Picture 3">
            <a:extLst>
              <a:ext uri="{FF2B5EF4-FFF2-40B4-BE49-F238E27FC236}">
                <a16:creationId xmlns:a16="http://schemas.microsoft.com/office/drawing/2014/main" id="{E2A68590-218A-4D6F-B752-8A475D39B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7442200"/>
            <a:ext cx="1498600" cy="1651000"/>
          </a:xfrm>
          <a:prstGeom prst="rect">
            <a:avLst/>
          </a:prstGeom>
          <a:noFill/>
          <a:ln>
            <a:noFill/>
          </a:ln>
          <a:effectLst>
            <a:outerShdw dist="76368" dir="2700000" algn="ctr" rotWithShape="0">
              <a:srgbClr val="000000">
                <a:alpha val="7501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1749" name="Picture 4">
            <a:extLst>
              <a:ext uri="{FF2B5EF4-FFF2-40B4-BE49-F238E27FC236}">
                <a16:creationId xmlns:a16="http://schemas.microsoft.com/office/drawing/2014/main" id="{44219B42-6361-40F3-BE27-6CD9DFA02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6819900"/>
            <a:ext cx="1536700" cy="2273300"/>
          </a:xfrm>
          <a:prstGeom prst="rect">
            <a:avLst/>
          </a:prstGeom>
          <a:noFill/>
          <a:ln>
            <a:noFill/>
          </a:ln>
          <a:effectLst>
            <a:outerShdw dist="76368" dir="2700000" algn="ctr" rotWithShape="0">
              <a:srgbClr val="000000">
                <a:alpha val="7501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1750" name="Picture 5">
            <a:extLst>
              <a:ext uri="{FF2B5EF4-FFF2-40B4-BE49-F238E27FC236}">
                <a16:creationId xmlns:a16="http://schemas.microsoft.com/office/drawing/2014/main" id="{5B925122-0B55-4C80-8C10-D32466C18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7413625"/>
            <a:ext cx="1549400" cy="1701800"/>
          </a:xfrm>
          <a:prstGeom prst="rect">
            <a:avLst/>
          </a:prstGeom>
          <a:noFill/>
          <a:ln>
            <a:noFill/>
          </a:ln>
          <a:effectLst>
            <a:outerShdw dist="76368" dir="2700000" algn="ctr" rotWithShape="0">
              <a:srgbClr val="000000">
                <a:alpha val="7501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1751" name="Picture 6">
            <a:extLst>
              <a:ext uri="{FF2B5EF4-FFF2-40B4-BE49-F238E27FC236}">
                <a16:creationId xmlns:a16="http://schemas.microsoft.com/office/drawing/2014/main" id="{2CAE6D57-8780-424E-BE54-6C29F43B6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6870700"/>
            <a:ext cx="2032000" cy="2184400"/>
          </a:xfrm>
          <a:prstGeom prst="rect">
            <a:avLst/>
          </a:prstGeom>
          <a:noFill/>
          <a:ln>
            <a:noFill/>
          </a:ln>
          <a:effectLst>
            <a:outerShdw dist="76368" dir="2700000" algn="ctr" rotWithShape="0">
              <a:srgbClr val="000000">
                <a:alpha val="7501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>
            <a:extLst>
              <a:ext uri="{FF2B5EF4-FFF2-40B4-BE49-F238E27FC236}">
                <a16:creationId xmlns:a16="http://schemas.microsoft.com/office/drawing/2014/main" id="{84C6389C-09E8-4575-9260-9EC4CE582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0" tIns="50760" rIns="50760" bIns="50760" anchor="ctr"/>
          <a:lstStyle>
            <a:lvl1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1pPr>
            <a:lvl2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2pPr>
            <a:lvl3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3pPr>
            <a:lvl4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4pPr>
            <a:lvl5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5pPr>
            <a:lvl6pPr marL="25146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6pPr>
            <a:lvl7pPr marL="29718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7pPr>
            <a:lvl8pPr marL="34290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8pPr>
            <a:lvl9pPr marL="38862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8400"/>
              <a:t>Wahrnehmung</a:t>
            </a:r>
            <a:br>
              <a:rPr lang="en-US" altLang="de-DE" sz="8400"/>
            </a:br>
            <a:r>
              <a:rPr lang="en-US" altLang="de-DE" sz="4800"/>
              <a:t>Orientierung im Raum</a:t>
            </a:r>
          </a:p>
        </p:txBody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8F54C2AC-014C-4F1D-9165-746EEBF6E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2768600"/>
            <a:ext cx="10464800" cy="5054600"/>
          </a:xfrm>
          <a:prstGeom prst="rect">
            <a:avLst/>
          </a:prstGeom>
          <a:noFill/>
          <a:ln>
            <a:noFill/>
          </a:ln>
          <a:effectLst/>
        </p:spPr>
        <p:txBody>
          <a:bodyPr lIns="50760" tIns="50760" rIns="50760" bIns="50760" anchor="ctr"/>
          <a:lstStyle>
            <a:lvl1pPr marL="26670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1pPr>
            <a:lvl2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2pPr>
            <a:lvl3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3pPr>
            <a:lvl4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4pPr>
            <a:lvl5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2400"/>
              </a:spcBef>
              <a:buSzPct val="171000"/>
              <a:defRPr/>
            </a:pPr>
            <a:r>
              <a:rPr lang="en-US" altLang="de-DE" dirty="0">
                <a:ea typeface="+mn-ea"/>
              </a:rPr>
              <a:t>    Das Kind...</a:t>
            </a:r>
          </a:p>
          <a:p>
            <a:pPr marL="265113" eaLnBrk="1" hangingPunct="1">
              <a:spcBef>
                <a:spcPts val="2400"/>
              </a:spcBef>
              <a:buClr>
                <a:srgbClr val="000000"/>
              </a:buClr>
              <a:buSzPct val="171000"/>
              <a:buFont typeface="Gill Sans" charset="0"/>
              <a:buChar char="•"/>
              <a:defRPr/>
            </a:pPr>
            <a:r>
              <a:rPr lang="en-US" altLang="de-DE" dirty="0">
                <a:ea typeface="+mn-ea"/>
              </a:rPr>
              <a:t> </a:t>
            </a:r>
            <a:r>
              <a:rPr lang="en-US" altLang="de-DE" dirty="0" err="1">
                <a:ea typeface="+mn-ea"/>
              </a:rPr>
              <a:t>findet</a:t>
            </a:r>
            <a:r>
              <a:rPr lang="en-US" altLang="de-DE" dirty="0">
                <a:ea typeface="+mn-ea"/>
              </a:rPr>
              <a:t> </a:t>
            </a:r>
            <a:r>
              <a:rPr lang="en-US" altLang="de-DE" dirty="0" err="1">
                <a:ea typeface="+mn-ea"/>
              </a:rPr>
              <a:t>Räume</a:t>
            </a:r>
            <a:r>
              <a:rPr lang="en-US" altLang="de-DE" dirty="0">
                <a:ea typeface="+mn-ea"/>
              </a:rPr>
              <a:t> in seiner </a:t>
            </a:r>
            <a:r>
              <a:rPr lang="en-US" altLang="de-DE" dirty="0" err="1">
                <a:ea typeface="+mn-ea"/>
              </a:rPr>
              <a:t>vertrauten</a:t>
            </a:r>
            <a:r>
              <a:rPr lang="en-US" altLang="de-DE" dirty="0">
                <a:ea typeface="+mn-ea"/>
              </a:rPr>
              <a:t> </a:t>
            </a:r>
            <a:r>
              <a:rPr lang="en-US" altLang="de-DE" dirty="0" err="1">
                <a:ea typeface="+mn-ea"/>
              </a:rPr>
              <a:t>Umgebung</a:t>
            </a:r>
            <a:r>
              <a:rPr lang="en-US" altLang="de-DE" dirty="0">
                <a:ea typeface="+mn-ea"/>
              </a:rPr>
              <a:t> </a:t>
            </a:r>
            <a:r>
              <a:rPr lang="en-US" altLang="de-DE" dirty="0" err="1">
                <a:ea typeface="+mn-ea"/>
              </a:rPr>
              <a:t>wieder</a:t>
            </a:r>
            <a:endParaRPr lang="en-US" altLang="de-DE" dirty="0">
              <a:ea typeface="+mn-ea"/>
            </a:endParaRPr>
          </a:p>
          <a:p>
            <a:pPr marL="265113" eaLnBrk="1" hangingPunct="1">
              <a:spcBef>
                <a:spcPts val="2400"/>
              </a:spcBef>
              <a:buClr>
                <a:srgbClr val="000000"/>
              </a:buClr>
              <a:buSzPct val="171000"/>
              <a:buFont typeface="Gill Sans" charset="0"/>
              <a:buChar char="•"/>
              <a:defRPr/>
            </a:pPr>
            <a:r>
              <a:rPr lang="en-US" altLang="de-DE" dirty="0">
                <a:ea typeface="+mn-ea"/>
              </a:rPr>
              <a:t> </a:t>
            </a:r>
            <a:r>
              <a:rPr lang="en-US" altLang="de-DE" dirty="0" err="1">
                <a:ea typeface="+mn-ea"/>
              </a:rPr>
              <a:t>unterscheidet</a:t>
            </a:r>
            <a:r>
              <a:rPr lang="en-US" altLang="de-DE" dirty="0">
                <a:ea typeface="+mn-ea"/>
              </a:rPr>
              <a:t> </a:t>
            </a:r>
            <a:r>
              <a:rPr lang="en-US" altLang="de-DE" dirty="0" err="1">
                <a:ea typeface="+mn-ea"/>
              </a:rPr>
              <a:t>Raumlagen</a:t>
            </a:r>
            <a:r>
              <a:rPr lang="en-US" altLang="de-DE" dirty="0">
                <a:ea typeface="+mn-ea"/>
              </a:rPr>
              <a:t> (links, </a:t>
            </a:r>
            <a:r>
              <a:rPr lang="en-US" altLang="de-DE" dirty="0" err="1">
                <a:ea typeface="+mn-ea"/>
              </a:rPr>
              <a:t>rechts</a:t>
            </a:r>
            <a:r>
              <a:rPr lang="en-US" altLang="de-DE" dirty="0">
                <a:ea typeface="+mn-ea"/>
              </a:rPr>
              <a:t>, </a:t>
            </a:r>
            <a:r>
              <a:rPr lang="en-US" altLang="de-DE" dirty="0" err="1">
                <a:ea typeface="+mn-ea"/>
              </a:rPr>
              <a:t>oben</a:t>
            </a:r>
            <a:r>
              <a:rPr lang="en-US" altLang="de-DE" dirty="0">
                <a:ea typeface="+mn-ea"/>
              </a:rPr>
              <a:t>, </a:t>
            </a:r>
            <a:r>
              <a:rPr lang="en-US" altLang="de-DE" dirty="0" err="1">
                <a:ea typeface="+mn-ea"/>
              </a:rPr>
              <a:t>unten</a:t>
            </a:r>
            <a:r>
              <a:rPr lang="en-US" altLang="de-DE" dirty="0">
                <a:ea typeface="+mn-ea"/>
              </a:rPr>
              <a:t>, </a:t>
            </a:r>
            <a:r>
              <a:rPr lang="en-US" altLang="de-DE" dirty="0" err="1">
                <a:ea typeface="+mn-ea"/>
              </a:rPr>
              <a:t>vorn</a:t>
            </a:r>
            <a:r>
              <a:rPr lang="en-US" altLang="de-DE" dirty="0">
                <a:ea typeface="+mn-ea"/>
              </a:rPr>
              <a:t>, </a:t>
            </a:r>
            <a:r>
              <a:rPr lang="en-US" altLang="de-DE" dirty="0" err="1">
                <a:ea typeface="+mn-ea"/>
              </a:rPr>
              <a:t>hinten</a:t>
            </a:r>
            <a:r>
              <a:rPr lang="en-US" altLang="de-DE" dirty="0">
                <a:ea typeface="+mn-ea"/>
              </a:rPr>
              <a:t>...)</a:t>
            </a:r>
          </a:p>
        </p:txBody>
      </p:sp>
      <p:grpSp>
        <p:nvGrpSpPr>
          <p:cNvPr id="33796" name="Group 3">
            <a:extLst>
              <a:ext uri="{FF2B5EF4-FFF2-40B4-BE49-F238E27FC236}">
                <a16:creationId xmlns:a16="http://schemas.microsoft.com/office/drawing/2014/main" id="{C94698CA-BD23-44A2-9198-9BC301358F96}"/>
              </a:ext>
            </a:extLst>
          </p:cNvPr>
          <p:cNvGrpSpPr>
            <a:grpSpLocks/>
          </p:cNvGrpSpPr>
          <p:nvPr/>
        </p:nvGrpSpPr>
        <p:grpSpPr bwMode="auto">
          <a:xfrm>
            <a:off x="8951913" y="6762750"/>
            <a:ext cx="2552700" cy="2601913"/>
            <a:chOff x="5639" y="4260"/>
            <a:chExt cx="1608" cy="1639"/>
          </a:xfrm>
        </p:grpSpPr>
        <p:pic>
          <p:nvPicPr>
            <p:cNvPr id="33797" name="Picture 4">
              <a:extLst>
                <a:ext uri="{FF2B5EF4-FFF2-40B4-BE49-F238E27FC236}">
                  <a16:creationId xmlns:a16="http://schemas.microsoft.com/office/drawing/2014/main" id="{A93EAAED-E2E9-40F9-AE6B-6393994AFF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7" y="4738"/>
              <a:ext cx="690" cy="6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798" name="Picture 5">
              <a:extLst>
                <a:ext uri="{FF2B5EF4-FFF2-40B4-BE49-F238E27FC236}">
                  <a16:creationId xmlns:a16="http://schemas.microsoft.com/office/drawing/2014/main" id="{B1D98318-4ED5-4C6D-BCFC-44D8D24FA5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639" y="4740"/>
              <a:ext cx="690" cy="6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799" name="Picture 6">
              <a:extLst>
                <a:ext uri="{FF2B5EF4-FFF2-40B4-BE49-F238E27FC236}">
                  <a16:creationId xmlns:a16="http://schemas.microsoft.com/office/drawing/2014/main" id="{5474B570-4979-4CF0-82C8-C95942FC7C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6101" y="4260"/>
              <a:ext cx="689" cy="6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800" name="Picture 7">
              <a:extLst>
                <a:ext uri="{FF2B5EF4-FFF2-40B4-BE49-F238E27FC236}">
                  <a16:creationId xmlns:a16="http://schemas.microsoft.com/office/drawing/2014/main" id="{A89C519E-67FD-4040-94D2-4CD7E693F3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103" y="5209"/>
              <a:ext cx="690" cy="6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>
            <a:extLst>
              <a:ext uri="{FF2B5EF4-FFF2-40B4-BE49-F238E27FC236}">
                <a16:creationId xmlns:a16="http://schemas.microsoft.com/office/drawing/2014/main" id="{BFAD4D41-40D6-42C4-B678-994D06D78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0" tIns="50760" rIns="50760" bIns="50760" anchor="ctr"/>
          <a:lstStyle>
            <a:lvl1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1pPr>
            <a:lvl2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2pPr>
            <a:lvl3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3pPr>
            <a:lvl4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4pPr>
            <a:lvl5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5pPr>
            <a:lvl6pPr marL="25146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6pPr>
            <a:lvl7pPr marL="29718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7pPr>
            <a:lvl8pPr marL="34290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8pPr>
            <a:lvl9pPr marL="38862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4800">
                <a:solidFill>
                  <a:srgbClr val="0044FE"/>
                </a:solidFill>
              </a:rPr>
              <a:t>Was Sie tun können,</a:t>
            </a:r>
            <a:br>
              <a:rPr lang="en-US" altLang="de-DE" sz="4800">
                <a:solidFill>
                  <a:srgbClr val="0044FE"/>
                </a:solidFill>
              </a:rPr>
            </a:br>
            <a:r>
              <a:rPr lang="en-US" altLang="de-DE" sz="4800">
                <a:solidFill>
                  <a:srgbClr val="0044FE"/>
                </a:solidFill>
              </a:rPr>
              <a:t>um Ihr Kind auf die Schule vorzubereiten:</a:t>
            </a:r>
          </a:p>
        </p:txBody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BEC22094-D14D-49B1-841A-012C8944A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</p:spPr>
        <p:txBody>
          <a:bodyPr lIns="50760" tIns="50760" rIns="50760" bIns="50760" anchor="ctr"/>
          <a:lstStyle>
            <a:lvl1pPr marL="887413" indent="-571500"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1pPr>
            <a:lvl2pPr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2pPr>
            <a:lvl3pPr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3pPr>
            <a:lvl4pPr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4pPr>
            <a:lvl5pPr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2400"/>
              </a:spcBef>
              <a:buClr>
                <a:srgbClr val="000000"/>
              </a:buClr>
              <a:buSzPct val="171000"/>
              <a:buFont typeface="Gill Sans" charset="0"/>
              <a:buChar char="•"/>
              <a:defRPr/>
            </a:pPr>
            <a:r>
              <a:rPr lang="en-US" altLang="de-DE" dirty="0" err="1">
                <a:ea typeface="+mn-ea"/>
              </a:rPr>
              <a:t>Schaffen</a:t>
            </a:r>
            <a:r>
              <a:rPr lang="en-US" altLang="de-DE" dirty="0">
                <a:ea typeface="+mn-ea"/>
              </a:rPr>
              <a:t> Sie </a:t>
            </a:r>
            <a:r>
              <a:rPr lang="en-US" altLang="de-DE" dirty="0" err="1">
                <a:ea typeface="+mn-ea"/>
              </a:rPr>
              <a:t>für</a:t>
            </a:r>
            <a:r>
              <a:rPr lang="en-US" altLang="de-DE" dirty="0">
                <a:ea typeface="+mn-ea"/>
              </a:rPr>
              <a:t> </a:t>
            </a:r>
            <a:r>
              <a:rPr lang="en-US" altLang="de-DE" dirty="0" err="1">
                <a:ea typeface="+mn-ea"/>
              </a:rPr>
              <a:t>Ihr</a:t>
            </a:r>
            <a:r>
              <a:rPr lang="en-US" altLang="de-DE" dirty="0">
                <a:ea typeface="+mn-ea"/>
              </a:rPr>
              <a:t> Kind </a:t>
            </a:r>
            <a:r>
              <a:rPr lang="en-US" altLang="de-DE" dirty="0" err="1">
                <a:ea typeface="+mn-ea"/>
              </a:rPr>
              <a:t>Möglichkeiten</a:t>
            </a:r>
            <a:r>
              <a:rPr lang="en-US" altLang="de-DE" dirty="0">
                <a:ea typeface="+mn-ea"/>
              </a:rPr>
              <a:t>, </a:t>
            </a:r>
            <a:r>
              <a:rPr lang="en-US" altLang="de-DE" dirty="0" err="1">
                <a:ea typeface="+mn-ea"/>
              </a:rPr>
              <a:t>selbstständig</a:t>
            </a:r>
            <a:r>
              <a:rPr lang="en-US" altLang="de-DE" dirty="0">
                <a:ea typeface="+mn-ea"/>
              </a:rPr>
              <a:t> </a:t>
            </a:r>
            <a:r>
              <a:rPr lang="en-US" altLang="de-DE" dirty="0" err="1">
                <a:ea typeface="+mn-ea"/>
              </a:rPr>
              <a:t>zu</a:t>
            </a:r>
            <a:r>
              <a:rPr lang="en-US" altLang="de-DE" dirty="0">
                <a:ea typeface="+mn-ea"/>
              </a:rPr>
              <a:t> </a:t>
            </a:r>
            <a:r>
              <a:rPr lang="en-US" altLang="de-DE" dirty="0" err="1">
                <a:ea typeface="+mn-ea"/>
              </a:rPr>
              <a:t>handeln</a:t>
            </a:r>
            <a:r>
              <a:rPr lang="en-US" altLang="de-DE" dirty="0">
                <a:ea typeface="+mn-ea"/>
              </a:rPr>
              <a:t>. </a:t>
            </a:r>
            <a:r>
              <a:rPr lang="en-US" altLang="de-DE" dirty="0" err="1">
                <a:ea typeface="+mn-ea"/>
              </a:rPr>
              <a:t>Nehmen</a:t>
            </a:r>
            <a:r>
              <a:rPr lang="en-US" altLang="de-DE" dirty="0">
                <a:ea typeface="+mn-ea"/>
              </a:rPr>
              <a:t> Sie </a:t>
            </a:r>
            <a:r>
              <a:rPr lang="en-US" altLang="de-DE" dirty="0" err="1">
                <a:ea typeface="+mn-ea"/>
              </a:rPr>
              <a:t>Ihrem</a:t>
            </a:r>
            <a:r>
              <a:rPr lang="en-US" altLang="de-DE" dirty="0">
                <a:ea typeface="+mn-ea"/>
              </a:rPr>
              <a:t> Kind </a:t>
            </a:r>
            <a:r>
              <a:rPr lang="en-US" altLang="de-DE" dirty="0" err="1">
                <a:ea typeface="+mn-ea"/>
              </a:rPr>
              <a:t>nicht</a:t>
            </a:r>
            <a:r>
              <a:rPr lang="en-US" altLang="de-DE" dirty="0">
                <a:ea typeface="+mn-ea"/>
              </a:rPr>
              <a:t> die </a:t>
            </a:r>
            <a:r>
              <a:rPr lang="en-US" altLang="de-DE" dirty="0" err="1">
                <a:ea typeface="+mn-ea"/>
              </a:rPr>
              <a:t>Aufgaben</a:t>
            </a:r>
            <a:r>
              <a:rPr lang="en-US" altLang="de-DE" dirty="0">
                <a:ea typeface="+mn-ea"/>
              </a:rPr>
              <a:t> ab, die </a:t>
            </a:r>
            <a:r>
              <a:rPr lang="en-US" altLang="de-DE" dirty="0" err="1">
                <a:ea typeface="+mn-ea"/>
              </a:rPr>
              <a:t>es</a:t>
            </a:r>
            <a:r>
              <a:rPr lang="en-US" altLang="de-DE" dirty="0">
                <a:ea typeface="+mn-ea"/>
              </a:rPr>
              <a:t> </a:t>
            </a:r>
            <a:r>
              <a:rPr lang="en-US" altLang="de-DE" dirty="0" err="1">
                <a:ea typeface="+mn-ea"/>
              </a:rPr>
              <a:t>selber</a:t>
            </a:r>
            <a:r>
              <a:rPr lang="en-US" altLang="de-DE" dirty="0">
                <a:ea typeface="+mn-ea"/>
              </a:rPr>
              <a:t> </a:t>
            </a:r>
            <a:r>
              <a:rPr lang="en-US" altLang="de-DE" dirty="0" err="1">
                <a:ea typeface="+mn-ea"/>
              </a:rPr>
              <a:t>erledigen</a:t>
            </a:r>
            <a:r>
              <a:rPr lang="en-US" altLang="de-DE" dirty="0">
                <a:ea typeface="+mn-ea"/>
              </a:rPr>
              <a:t> </a:t>
            </a:r>
            <a:r>
              <a:rPr lang="en-US" altLang="de-DE" dirty="0" err="1">
                <a:ea typeface="+mn-ea"/>
              </a:rPr>
              <a:t>kann</a:t>
            </a:r>
            <a:r>
              <a:rPr lang="en-US" altLang="de-DE" dirty="0">
                <a:ea typeface="+mn-ea"/>
              </a:rPr>
              <a:t>. </a:t>
            </a:r>
          </a:p>
          <a:p>
            <a:pPr marL="315913" indent="0" eaLnBrk="1" hangingPunct="1">
              <a:spcBef>
                <a:spcPts val="2400"/>
              </a:spcBef>
              <a:buClr>
                <a:srgbClr val="000000"/>
              </a:buClr>
              <a:buSzPct val="171000"/>
              <a:buFont typeface="Times New Roman" panose="02020603050405020304" pitchFamily="18" charset="0"/>
              <a:buNone/>
              <a:defRPr/>
            </a:pPr>
            <a:r>
              <a:rPr lang="en-US" altLang="de-DE" dirty="0">
                <a:ea typeface="+mn-ea"/>
              </a:rPr>
              <a:t>So </a:t>
            </a:r>
            <a:r>
              <a:rPr lang="en-US" altLang="de-DE" dirty="0" err="1">
                <a:ea typeface="+mn-ea"/>
              </a:rPr>
              <a:t>lernt</a:t>
            </a:r>
            <a:r>
              <a:rPr lang="en-US" altLang="de-DE" dirty="0">
                <a:ea typeface="+mn-ea"/>
              </a:rPr>
              <a:t> </a:t>
            </a:r>
            <a:r>
              <a:rPr lang="en-US" altLang="de-DE" dirty="0" err="1">
                <a:ea typeface="+mn-ea"/>
              </a:rPr>
              <a:t>es</a:t>
            </a:r>
            <a:r>
              <a:rPr lang="en-US" altLang="de-DE" dirty="0">
                <a:ea typeface="+mn-ea"/>
              </a:rPr>
              <a:t>, </a:t>
            </a:r>
            <a:r>
              <a:rPr lang="en-US" altLang="de-DE" dirty="0" err="1">
                <a:ea typeface="+mn-ea"/>
              </a:rPr>
              <a:t>sich</a:t>
            </a:r>
            <a:r>
              <a:rPr lang="en-US" altLang="de-DE" dirty="0">
                <a:ea typeface="+mn-ea"/>
              </a:rPr>
              <a:t> </a:t>
            </a:r>
            <a:r>
              <a:rPr lang="en-US" altLang="de-DE" dirty="0" err="1">
                <a:ea typeface="+mn-ea"/>
              </a:rPr>
              <a:t>zu</a:t>
            </a:r>
            <a:r>
              <a:rPr lang="en-US" altLang="de-DE" dirty="0">
                <a:ea typeface="+mn-ea"/>
              </a:rPr>
              <a:t> </a:t>
            </a:r>
            <a:r>
              <a:rPr lang="en-US" altLang="de-DE" dirty="0" err="1">
                <a:ea typeface="+mn-ea"/>
              </a:rPr>
              <a:t>orientieren</a:t>
            </a:r>
            <a:r>
              <a:rPr lang="en-US" altLang="de-DE" dirty="0">
                <a:ea typeface="+mn-ea"/>
              </a:rPr>
              <a:t>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>
            <a:extLst>
              <a:ext uri="{FF2B5EF4-FFF2-40B4-BE49-F238E27FC236}">
                <a16:creationId xmlns:a16="http://schemas.microsoft.com/office/drawing/2014/main" id="{93049832-D58A-468A-8359-A7AE60E0C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254000"/>
            <a:ext cx="10464800" cy="387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0" tIns="50760" rIns="50760" bIns="50760" anchor="ctr"/>
          <a:lstStyle>
            <a:lvl1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1pPr>
            <a:lvl2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2pPr>
            <a:lvl3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3pPr>
            <a:lvl4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4pPr>
            <a:lvl5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5pPr>
            <a:lvl6pPr marL="25146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6pPr>
            <a:lvl7pPr marL="29718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7pPr>
            <a:lvl8pPr marL="34290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8pPr>
            <a:lvl9pPr marL="38862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6000"/>
              <a:t>Personale/Soziale Kompetenzen</a:t>
            </a:r>
            <a:br>
              <a:rPr lang="en-US" altLang="de-DE" sz="6000"/>
            </a:br>
            <a:r>
              <a:rPr lang="en-US" altLang="de-DE" sz="4800"/>
              <a:t>Kommunikation</a:t>
            </a:r>
            <a:br>
              <a:rPr lang="en-US" altLang="de-DE" sz="4800"/>
            </a:br>
            <a:endParaRPr lang="en-US" altLang="de-DE" sz="4800"/>
          </a:p>
        </p:txBody>
      </p:sp>
      <p:sp>
        <p:nvSpPr>
          <p:cNvPr id="32770" name="Text Box 2">
            <a:extLst>
              <a:ext uri="{FF2B5EF4-FFF2-40B4-BE49-F238E27FC236}">
                <a16:creationId xmlns:a16="http://schemas.microsoft.com/office/drawing/2014/main" id="{FC748989-5AC9-4463-BC53-F9AD24357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413" y="3205163"/>
            <a:ext cx="10464800" cy="4838700"/>
          </a:xfrm>
          <a:prstGeom prst="rect">
            <a:avLst/>
          </a:prstGeom>
          <a:noFill/>
          <a:ln>
            <a:noFill/>
          </a:ln>
          <a:effectLst/>
        </p:spPr>
        <p:txBody>
          <a:bodyPr lIns="50760" tIns="50760" rIns="50760" bIns="50760" anchor="ctr"/>
          <a:lstStyle>
            <a:lvl1pPr marL="26670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1pPr>
            <a:lvl2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2pPr>
            <a:lvl3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3pPr>
            <a:lvl4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4pPr>
            <a:lvl5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2400"/>
              </a:spcBef>
              <a:buSzPct val="171000"/>
              <a:defRPr/>
            </a:pPr>
            <a:r>
              <a:rPr lang="en-US" altLang="de-DE" dirty="0">
                <a:ea typeface="+mn-ea"/>
              </a:rPr>
              <a:t>    Das Kind...</a:t>
            </a:r>
          </a:p>
          <a:p>
            <a:pPr marL="265113" eaLnBrk="1" hangingPunct="1">
              <a:spcBef>
                <a:spcPts val="2063"/>
              </a:spcBef>
              <a:buClr>
                <a:srgbClr val="000000"/>
              </a:buClr>
              <a:buSzPct val="171000"/>
              <a:buFont typeface="Gill Sans" charset="0"/>
              <a:buChar char="•"/>
              <a:defRPr/>
            </a:pPr>
            <a:r>
              <a:rPr lang="en-US" altLang="de-DE" dirty="0">
                <a:ea typeface="+mn-ea"/>
              </a:rPr>
              <a:t> </a:t>
            </a:r>
            <a:r>
              <a:rPr lang="en-US" altLang="de-DE" dirty="0" err="1">
                <a:ea typeface="+mn-ea"/>
              </a:rPr>
              <a:t>nimmt</a:t>
            </a:r>
            <a:r>
              <a:rPr lang="en-US" altLang="de-DE" dirty="0">
                <a:ea typeface="+mn-ea"/>
              </a:rPr>
              <a:t> die </a:t>
            </a:r>
            <a:r>
              <a:rPr lang="en-US" altLang="de-DE" dirty="0" err="1">
                <a:ea typeface="+mn-ea"/>
              </a:rPr>
              <a:t>eigene</a:t>
            </a:r>
            <a:r>
              <a:rPr lang="en-US" altLang="de-DE" dirty="0">
                <a:ea typeface="+mn-ea"/>
              </a:rPr>
              <a:t> </a:t>
            </a:r>
            <a:r>
              <a:rPr lang="en-US" altLang="de-DE" dirty="0" err="1">
                <a:ea typeface="+mn-ea"/>
              </a:rPr>
              <a:t>Befindlichkeit</a:t>
            </a:r>
            <a:r>
              <a:rPr lang="en-US" altLang="de-DE" dirty="0">
                <a:ea typeface="+mn-ea"/>
              </a:rPr>
              <a:t> </a:t>
            </a:r>
            <a:r>
              <a:rPr lang="en-US" altLang="de-DE" dirty="0" err="1">
                <a:ea typeface="+mn-ea"/>
              </a:rPr>
              <a:t>wahr</a:t>
            </a:r>
            <a:r>
              <a:rPr lang="en-US" altLang="de-DE" dirty="0">
                <a:ea typeface="+mn-ea"/>
              </a:rPr>
              <a:t> und </a:t>
            </a:r>
            <a:r>
              <a:rPr lang="en-US" altLang="de-DE" dirty="0" err="1">
                <a:ea typeface="+mn-ea"/>
              </a:rPr>
              <a:t>teilt</a:t>
            </a:r>
            <a:r>
              <a:rPr lang="en-US" altLang="de-DE" dirty="0">
                <a:ea typeface="+mn-ea"/>
              </a:rPr>
              <a:t> </a:t>
            </a:r>
            <a:r>
              <a:rPr lang="en-US" altLang="de-DE" dirty="0" err="1">
                <a:ea typeface="+mn-ea"/>
              </a:rPr>
              <a:t>sie</a:t>
            </a:r>
            <a:r>
              <a:rPr lang="en-US" altLang="de-DE" dirty="0">
                <a:ea typeface="+mn-ea"/>
              </a:rPr>
              <a:t> </a:t>
            </a:r>
            <a:r>
              <a:rPr lang="en-US" altLang="de-DE" dirty="0" err="1">
                <a:ea typeface="+mn-ea"/>
              </a:rPr>
              <a:t>mit</a:t>
            </a:r>
            <a:r>
              <a:rPr lang="en-US" altLang="de-DE" dirty="0">
                <a:ea typeface="+mn-ea"/>
              </a:rPr>
              <a:t> !</a:t>
            </a:r>
          </a:p>
          <a:p>
            <a:pPr marL="265113" eaLnBrk="1" hangingPunct="1">
              <a:spcBef>
                <a:spcPts val="2063"/>
              </a:spcBef>
              <a:buClr>
                <a:srgbClr val="000000"/>
              </a:buClr>
              <a:buSzPct val="171000"/>
              <a:buFont typeface="Gill Sans" charset="0"/>
              <a:buChar char="•"/>
              <a:defRPr/>
            </a:pPr>
            <a:r>
              <a:rPr lang="en-US" altLang="de-DE" dirty="0">
                <a:ea typeface="+mn-ea"/>
              </a:rPr>
              <a:t> </a:t>
            </a:r>
            <a:r>
              <a:rPr lang="en-US" altLang="de-DE" dirty="0" err="1">
                <a:ea typeface="+mn-ea"/>
              </a:rPr>
              <a:t>nimmt</a:t>
            </a:r>
            <a:r>
              <a:rPr lang="en-US" altLang="de-DE" dirty="0">
                <a:ea typeface="+mn-ea"/>
              </a:rPr>
              <a:t> die </a:t>
            </a:r>
            <a:r>
              <a:rPr lang="en-US" altLang="de-DE" dirty="0" err="1">
                <a:ea typeface="+mn-ea"/>
              </a:rPr>
              <a:t>Befindlichkeit</a:t>
            </a:r>
            <a:r>
              <a:rPr lang="en-US" altLang="de-DE" dirty="0">
                <a:ea typeface="+mn-ea"/>
              </a:rPr>
              <a:t> </a:t>
            </a:r>
            <a:r>
              <a:rPr lang="en-US" altLang="de-DE" dirty="0" err="1">
                <a:ea typeface="+mn-ea"/>
              </a:rPr>
              <a:t>anderer</a:t>
            </a:r>
            <a:r>
              <a:rPr lang="en-US" altLang="de-DE" dirty="0">
                <a:ea typeface="+mn-ea"/>
              </a:rPr>
              <a:t> </a:t>
            </a:r>
            <a:r>
              <a:rPr lang="en-US" altLang="de-DE" dirty="0" err="1">
                <a:ea typeface="+mn-ea"/>
              </a:rPr>
              <a:t>wahr</a:t>
            </a:r>
            <a:r>
              <a:rPr lang="en-US" altLang="de-DE" dirty="0">
                <a:ea typeface="+mn-ea"/>
              </a:rPr>
              <a:t> und </a:t>
            </a:r>
            <a:r>
              <a:rPr lang="en-US" altLang="de-DE" dirty="0" err="1">
                <a:ea typeface="+mn-ea"/>
              </a:rPr>
              <a:t>reagiert</a:t>
            </a:r>
            <a:r>
              <a:rPr lang="en-US" altLang="de-DE" dirty="0">
                <a:ea typeface="+mn-ea"/>
              </a:rPr>
              <a:t> </a:t>
            </a:r>
            <a:r>
              <a:rPr lang="en-US" altLang="de-DE" dirty="0" err="1">
                <a:ea typeface="+mn-ea"/>
              </a:rPr>
              <a:t>darauf</a:t>
            </a:r>
            <a:endParaRPr lang="en-US" altLang="de-DE" dirty="0">
              <a:ea typeface="+mn-ea"/>
            </a:endParaRPr>
          </a:p>
          <a:p>
            <a:pPr marL="265113" eaLnBrk="1" hangingPunct="1">
              <a:spcBef>
                <a:spcPts val="2063"/>
              </a:spcBef>
              <a:buClr>
                <a:srgbClr val="000000"/>
              </a:buClr>
              <a:buSzPct val="171000"/>
              <a:buFont typeface="Gill Sans" charset="0"/>
              <a:buChar char="•"/>
              <a:defRPr/>
            </a:pPr>
            <a:r>
              <a:rPr lang="en-US" altLang="de-DE" dirty="0">
                <a:ea typeface="+mn-ea"/>
              </a:rPr>
              <a:t> </a:t>
            </a:r>
            <a:r>
              <a:rPr lang="en-US" altLang="de-DE" dirty="0" err="1">
                <a:ea typeface="+mn-ea"/>
              </a:rPr>
              <a:t>geht</a:t>
            </a:r>
            <a:r>
              <a:rPr lang="en-US" altLang="de-DE" dirty="0">
                <a:ea typeface="+mn-ea"/>
              </a:rPr>
              <a:t> auf </a:t>
            </a:r>
            <a:r>
              <a:rPr lang="en-US" altLang="de-DE" dirty="0" err="1">
                <a:ea typeface="+mn-ea"/>
              </a:rPr>
              <a:t>andere</a:t>
            </a:r>
            <a:r>
              <a:rPr lang="en-US" altLang="de-DE" dirty="0">
                <a:ea typeface="+mn-ea"/>
              </a:rPr>
              <a:t> </a:t>
            </a:r>
            <a:r>
              <a:rPr lang="en-US" altLang="de-DE" dirty="0" err="1">
                <a:ea typeface="+mn-ea"/>
              </a:rPr>
              <a:t>zu</a:t>
            </a:r>
            <a:endParaRPr lang="en-US" altLang="de-DE" dirty="0">
              <a:ea typeface="+mn-ea"/>
            </a:endParaRPr>
          </a:p>
          <a:p>
            <a:pPr marL="265113" eaLnBrk="1" hangingPunct="1">
              <a:spcBef>
                <a:spcPts val="2063"/>
              </a:spcBef>
              <a:buClr>
                <a:srgbClr val="000000"/>
              </a:buClr>
              <a:buSzPct val="171000"/>
              <a:buFont typeface="Gill Sans" charset="0"/>
              <a:buChar char="•"/>
              <a:defRPr/>
            </a:pPr>
            <a:r>
              <a:rPr lang="en-US" altLang="de-DE" dirty="0">
                <a:ea typeface="+mn-ea"/>
              </a:rPr>
              <a:t> </a:t>
            </a:r>
            <a:r>
              <a:rPr lang="en-US" altLang="de-DE" dirty="0" err="1">
                <a:ea typeface="+mn-ea"/>
              </a:rPr>
              <a:t>nimmt</a:t>
            </a:r>
            <a:r>
              <a:rPr lang="en-US" altLang="de-DE" dirty="0">
                <a:ea typeface="+mn-ea"/>
              </a:rPr>
              <a:t> </a:t>
            </a:r>
            <a:r>
              <a:rPr lang="en-US" altLang="de-DE" dirty="0" err="1">
                <a:ea typeface="+mn-ea"/>
              </a:rPr>
              <a:t>Kontaktangebote</a:t>
            </a:r>
            <a:r>
              <a:rPr lang="en-US" altLang="de-DE" dirty="0">
                <a:ea typeface="+mn-ea"/>
              </a:rPr>
              <a:t> </a:t>
            </a:r>
            <a:r>
              <a:rPr lang="en-US" altLang="de-DE" dirty="0" err="1">
                <a:ea typeface="+mn-ea"/>
              </a:rPr>
              <a:t>anderer</a:t>
            </a:r>
            <a:r>
              <a:rPr lang="en-US" altLang="de-DE" dirty="0">
                <a:ea typeface="+mn-ea"/>
              </a:rPr>
              <a:t> an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>
            <a:extLst>
              <a:ext uri="{FF2B5EF4-FFF2-40B4-BE49-F238E27FC236}">
                <a16:creationId xmlns:a16="http://schemas.microsoft.com/office/drawing/2014/main" id="{F79101FD-086C-44CC-94AE-1A58B6733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0" tIns="50760" rIns="50760" bIns="50760" anchor="ctr"/>
          <a:lstStyle>
            <a:lvl1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1pPr>
            <a:lvl2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2pPr>
            <a:lvl3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3pPr>
            <a:lvl4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4pPr>
            <a:lvl5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5pPr>
            <a:lvl6pPr marL="25146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6pPr>
            <a:lvl7pPr marL="29718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7pPr>
            <a:lvl8pPr marL="34290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8pPr>
            <a:lvl9pPr marL="38862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br>
              <a:rPr lang="en-US" altLang="de-DE" sz="6000"/>
            </a:br>
            <a:r>
              <a:rPr lang="en-US" altLang="de-DE" sz="6000"/>
              <a:t>Personale/Soziale Kompetenzen</a:t>
            </a:r>
            <a:br>
              <a:rPr lang="en-US" altLang="de-DE" sz="6000"/>
            </a:br>
            <a:r>
              <a:rPr lang="en-US" altLang="de-DE" sz="4800"/>
              <a:t>Kooperation</a:t>
            </a:r>
            <a:br>
              <a:rPr lang="en-US" altLang="de-DE" sz="4800"/>
            </a:br>
            <a:endParaRPr lang="en-US" altLang="de-DE" sz="4800"/>
          </a:p>
        </p:txBody>
      </p:sp>
      <p:sp>
        <p:nvSpPr>
          <p:cNvPr id="33794" name="Text Box 2">
            <a:extLst>
              <a:ext uri="{FF2B5EF4-FFF2-40B4-BE49-F238E27FC236}">
                <a16:creationId xmlns:a16="http://schemas.microsoft.com/office/drawing/2014/main" id="{C4629BFE-666E-4605-BDC7-0F2671E2A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</p:spPr>
        <p:txBody>
          <a:bodyPr lIns="50760" tIns="50760" rIns="50760" bIns="50760" anchor="ctr"/>
          <a:lstStyle>
            <a:lvl1pPr marL="26670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1pPr>
            <a:lvl2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2pPr>
            <a:lvl3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3pPr>
            <a:lvl4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4pPr>
            <a:lvl5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2400"/>
              </a:spcBef>
              <a:buSzPct val="171000"/>
              <a:defRPr/>
            </a:pPr>
            <a:r>
              <a:rPr lang="en-US" altLang="de-DE" sz="2900" dirty="0">
                <a:ea typeface="+mn-ea"/>
              </a:rPr>
              <a:t>     Das Kind ...</a:t>
            </a:r>
          </a:p>
          <a:p>
            <a:pPr marL="265113" eaLnBrk="1" hangingPunct="1">
              <a:spcBef>
                <a:spcPts val="1675"/>
              </a:spcBef>
              <a:buClr>
                <a:srgbClr val="000000"/>
              </a:buClr>
              <a:buSzPct val="171000"/>
              <a:buFont typeface="Gill Sans" charset="0"/>
              <a:buChar char="•"/>
              <a:defRPr/>
            </a:pPr>
            <a:r>
              <a:rPr lang="en-US" altLang="de-DE" sz="2900" dirty="0">
                <a:ea typeface="+mn-ea"/>
              </a:rPr>
              <a:t> </a:t>
            </a:r>
            <a:r>
              <a:rPr lang="en-US" altLang="de-DE" sz="2900" dirty="0" err="1">
                <a:ea typeface="+mn-ea"/>
              </a:rPr>
              <a:t>äußert</a:t>
            </a:r>
            <a:r>
              <a:rPr lang="en-US" altLang="de-DE" sz="2900" dirty="0">
                <a:ea typeface="+mn-ea"/>
              </a:rPr>
              <a:t> </a:t>
            </a:r>
            <a:r>
              <a:rPr lang="en-US" altLang="de-DE" sz="2900" dirty="0" err="1">
                <a:ea typeface="+mn-ea"/>
              </a:rPr>
              <a:t>Wünsche</a:t>
            </a:r>
            <a:endParaRPr lang="en-US" altLang="de-DE" sz="2900" dirty="0">
              <a:ea typeface="+mn-ea"/>
            </a:endParaRPr>
          </a:p>
          <a:p>
            <a:pPr marL="265113" eaLnBrk="1" hangingPunct="1">
              <a:spcBef>
                <a:spcPts val="1675"/>
              </a:spcBef>
              <a:buClr>
                <a:srgbClr val="000000"/>
              </a:buClr>
              <a:buSzPct val="171000"/>
              <a:buFont typeface="Gill Sans" charset="0"/>
              <a:buChar char="•"/>
              <a:defRPr/>
            </a:pPr>
            <a:r>
              <a:rPr lang="en-US" altLang="de-DE" sz="2900" dirty="0">
                <a:ea typeface="+mn-ea"/>
              </a:rPr>
              <a:t> </a:t>
            </a:r>
            <a:r>
              <a:rPr lang="en-US" altLang="de-DE" sz="2900" dirty="0" err="1">
                <a:ea typeface="+mn-ea"/>
              </a:rPr>
              <a:t>berücksichtigt</a:t>
            </a:r>
            <a:r>
              <a:rPr lang="en-US" altLang="de-DE" sz="2900" dirty="0">
                <a:ea typeface="+mn-ea"/>
              </a:rPr>
              <a:t> </a:t>
            </a:r>
            <a:r>
              <a:rPr lang="en-US" altLang="de-DE" sz="2900" dirty="0" err="1">
                <a:ea typeface="+mn-ea"/>
              </a:rPr>
              <a:t>Wünsche</a:t>
            </a:r>
            <a:r>
              <a:rPr lang="en-US" altLang="de-DE" sz="2900" dirty="0">
                <a:ea typeface="+mn-ea"/>
              </a:rPr>
              <a:t> </a:t>
            </a:r>
            <a:r>
              <a:rPr lang="en-US" altLang="de-DE" sz="2900" dirty="0" err="1">
                <a:ea typeface="+mn-ea"/>
              </a:rPr>
              <a:t>anderer</a:t>
            </a:r>
            <a:endParaRPr lang="en-US" altLang="de-DE" sz="2900" dirty="0">
              <a:ea typeface="+mn-ea"/>
            </a:endParaRPr>
          </a:p>
          <a:p>
            <a:pPr marL="265113" eaLnBrk="1" hangingPunct="1">
              <a:spcBef>
                <a:spcPts val="1675"/>
              </a:spcBef>
              <a:buClr>
                <a:srgbClr val="000000"/>
              </a:buClr>
              <a:buSzPct val="171000"/>
              <a:buFont typeface="Gill Sans" charset="0"/>
              <a:buChar char="•"/>
              <a:defRPr/>
            </a:pPr>
            <a:r>
              <a:rPr lang="en-US" altLang="de-DE" sz="2900" dirty="0">
                <a:ea typeface="+mn-ea"/>
              </a:rPr>
              <a:t> </a:t>
            </a:r>
            <a:r>
              <a:rPr lang="en-US" altLang="de-DE" sz="2900" dirty="0" err="1">
                <a:ea typeface="+mn-ea"/>
              </a:rPr>
              <a:t>setzt</a:t>
            </a:r>
            <a:r>
              <a:rPr lang="en-US" altLang="de-DE" sz="2900" dirty="0">
                <a:ea typeface="+mn-ea"/>
              </a:rPr>
              <a:t> </a:t>
            </a:r>
            <a:r>
              <a:rPr lang="en-US" altLang="de-DE" sz="2900" dirty="0" err="1">
                <a:ea typeface="+mn-ea"/>
              </a:rPr>
              <a:t>eigene</a:t>
            </a:r>
            <a:r>
              <a:rPr lang="en-US" altLang="de-DE" sz="2900" dirty="0">
                <a:ea typeface="+mn-ea"/>
              </a:rPr>
              <a:t> </a:t>
            </a:r>
            <a:r>
              <a:rPr lang="en-US" altLang="de-DE" sz="2900" dirty="0" err="1">
                <a:ea typeface="+mn-ea"/>
              </a:rPr>
              <a:t>Interessen</a:t>
            </a:r>
            <a:r>
              <a:rPr lang="en-US" altLang="de-DE" sz="2900" dirty="0">
                <a:ea typeface="+mn-ea"/>
              </a:rPr>
              <a:t> </a:t>
            </a:r>
            <a:r>
              <a:rPr lang="en-US" altLang="de-DE" sz="2900" dirty="0" err="1">
                <a:ea typeface="+mn-ea"/>
              </a:rPr>
              <a:t>durch</a:t>
            </a:r>
            <a:endParaRPr lang="en-US" altLang="de-DE" sz="2900" dirty="0">
              <a:ea typeface="+mn-ea"/>
            </a:endParaRPr>
          </a:p>
          <a:p>
            <a:pPr marL="265113" eaLnBrk="1" hangingPunct="1">
              <a:spcBef>
                <a:spcPts val="1675"/>
              </a:spcBef>
              <a:buClr>
                <a:srgbClr val="000000"/>
              </a:buClr>
              <a:buSzPct val="171000"/>
              <a:buFont typeface="Gill Sans" charset="0"/>
              <a:buChar char="•"/>
              <a:defRPr/>
            </a:pPr>
            <a:r>
              <a:rPr lang="en-US" altLang="de-DE" sz="2900" dirty="0">
                <a:ea typeface="+mn-ea"/>
              </a:rPr>
              <a:t> </a:t>
            </a:r>
            <a:r>
              <a:rPr lang="en-US" altLang="de-DE" sz="2900" dirty="0" err="1">
                <a:ea typeface="+mn-ea"/>
              </a:rPr>
              <a:t>hält</a:t>
            </a:r>
            <a:r>
              <a:rPr lang="en-US" altLang="de-DE" sz="2900" dirty="0">
                <a:ea typeface="+mn-ea"/>
              </a:rPr>
              <a:t> </a:t>
            </a:r>
            <a:r>
              <a:rPr lang="en-US" altLang="de-DE" sz="2900" dirty="0" err="1">
                <a:ea typeface="+mn-ea"/>
              </a:rPr>
              <a:t>Regeln</a:t>
            </a:r>
            <a:r>
              <a:rPr lang="en-US" altLang="de-DE" sz="2900" dirty="0">
                <a:ea typeface="+mn-ea"/>
              </a:rPr>
              <a:t> </a:t>
            </a:r>
            <a:r>
              <a:rPr lang="en-US" altLang="de-DE" sz="2900" dirty="0" err="1">
                <a:ea typeface="+mn-ea"/>
              </a:rPr>
              <a:t>ein</a:t>
            </a:r>
            <a:r>
              <a:rPr lang="en-US" altLang="de-DE" sz="2900" dirty="0">
                <a:ea typeface="+mn-ea"/>
              </a:rPr>
              <a:t> !</a:t>
            </a:r>
          </a:p>
          <a:p>
            <a:pPr marL="265113" eaLnBrk="1" hangingPunct="1">
              <a:spcBef>
                <a:spcPts val="1675"/>
              </a:spcBef>
              <a:buClr>
                <a:srgbClr val="000000"/>
              </a:buClr>
              <a:buSzPct val="171000"/>
              <a:buFont typeface="Gill Sans" charset="0"/>
              <a:buChar char="•"/>
              <a:defRPr/>
            </a:pPr>
            <a:r>
              <a:rPr lang="en-US" altLang="de-DE" sz="2900" dirty="0">
                <a:ea typeface="+mn-ea"/>
              </a:rPr>
              <a:t> </a:t>
            </a:r>
            <a:r>
              <a:rPr lang="en-US" altLang="de-DE" sz="2900" dirty="0" err="1">
                <a:ea typeface="+mn-ea"/>
              </a:rPr>
              <a:t>geht</a:t>
            </a:r>
            <a:r>
              <a:rPr lang="en-US" altLang="de-DE" sz="2900" dirty="0">
                <a:ea typeface="+mn-ea"/>
              </a:rPr>
              <a:t> auf </a:t>
            </a:r>
            <a:r>
              <a:rPr lang="en-US" altLang="de-DE" sz="2900" dirty="0" err="1">
                <a:ea typeface="+mn-ea"/>
              </a:rPr>
              <a:t>Kompromisse</a:t>
            </a:r>
            <a:r>
              <a:rPr lang="en-US" altLang="de-DE" sz="2900" dirty="0">
                <a:ea typeface="+mn-ea"/>
              </a:rPr>
              <a:t> </a:t>
            </a:r>
            <a:r>
              <a:rPr lang="en-US" altLang="de-DE" sz="2900" dirty="0" err="1">
                <a:ea typeface="+mn-ea"/>
              </a:rPr>
              <a:t>ein</a:t>
            </a:r>
            <a:endParaRPr lang="en-US" altLang="de-DE" sz="2900" dirty="0">
              <a:ea typeface="+mn-ea"/>
            </a:endParaRPr>
          </a:p>
          <a:p>
            <a:pPr marL="265113" eaLnBrk="1" hangingPunct="1">
              <a:spcBef>
                <a:spcPts val="1675"/>
              </a:spcBef>
              <a:buClr>
                <a:srgbClr val="000000"/>
              </a:buClr>
              <a:buSzPct val="171000"/>
              <a:buFont typeface="Gill Sans" charset="0"/>
              <a:buChar char="•"/>
              <a:defRPr/>
            </a:pPr>
            <a:r>
              <a:rPr lang="en-US" altLang="de-DE" sz="2900" dirty="0">
                <a:ea typeface="+mn-ea"/>
              </a:rPr>
              <a:t> </a:t>
            </a:r>
            <a:r>
              <a:rPr lang="en-US" altLang="de-DE" sz="2900" dirty="0" err="1">
                <a:ea typeface="+mn-ea"/>
              </a:rPr>
              <a:t>schiebt</a:t>
            </a:r>
            <a:r>
              <a:rPr lang="en-US" altLang="de-DE" sz="2900" dirty="0">
                <a:ea typeface="+mn-ea"/>
              </a:rPr>
              <a:t> </a:t>
            </a:r>
            <a:r>
              <a:rPr lang="en-US" altLang="de-DE" sz="2900" dirty="0" err="1">
                <a:ea typeface="+mn-ea"/>
              </a:rPr>
              <a:t>Bedürfnisse</a:t>
            </a:r>
            <a:r>
              <a:rPr lang="en-US" altLang="de-DE" sz="2900" dirty="0">
                <a:ea typeface="+mn-ea"/>
              </a:rPr>
              <a:t> auf</a:t>
            </a:r>
          </a:p>
          <a:p>
            <a:pPr marL="265113" eaLnBrk="1" hangingPunct="1">
              <a:spcBef>
                <a:spcPts val="1675"/>
              </a:spcBef>
              <a:buClr>
                <a:srgbClr val="000000"/>
              </a:buClr>
              <a:buSzPct val="171000"/>
              <a:buFont typeface="Gill Sans" charset="0"/>
              <a:buChar char="•"/>
              <a:defRPr/>
            </a:pPr>
            <a:r>
              <a:rPr lang="en-US" altLang="de-DE" sz="2900" dirty="0">
                <a:ea typeface="+mn-ea"/>
              </a:rPr>
              <a:t> </a:t>
            </a:r>
            <a:r>
              <a:rPr lang="en-US" altLang="de-DE" sz="2900" dirty="0" err="1">
                <a:ea typeface="+mn-ea"/>
              </a:rPr>
              <a:t>hilft</a:t>
            </a:r>
            <a:r>
              <a:rPr lang="en-US" altLang="de-DE" sz="2900" dirty="0">
                <a:ea typeface="+mn-ea"/>
              </a:rPr>
              <a:t> und </a:t>
            </a:r>
            <a:r>
              <a:rPr lang="en-US" altLang="de-DE" sz="2900" dirty="0" err="1">
                <a:ea typeface="+mn-ea"/>
              </a:rPr>
              <a:t>nimmt</a:t>
            </a:r>
            <a:r>
              <a:rPr lang="en-US" altLang="de-DE" sz="2900" dirty="0">
                <a:ea typeface="+mn-ea"/>
              </a:rPr>
              <a:t> </a:t>
            </a:r>
            <a:r>
              <a:rPr lang="en-US" altLang="de-DE" sz="2900" dirty="0" err="1">
                <a:ea typeface="+mn-ea"/>
              </a:rPr>
              <a:t>Hilfe</a:t>
            </a:r>
            <a:r>
              <a:rPr lang="en-US" altLang="de-DE" sz="2900" dirty="0">
                <a:ea typeface="+mn-ea"/>
              </a:rPr>
              <a:t> an</a:t>
            </a:r>
          </a:p>
          <a:p>
            <a:pPr marL="265113" eaLnBrk="1" hangingPunct="1">
              <a:spcBef>
                <a:spcPts val="1675"/>
              </a:spcBef>
              <a:buClr>
                <a:srgbClr val="000000"/>
              </a:buClr>
              <a:buSzPct val="171000"/>
              <a:buFont typeface="Gill Sans" charset="0"/>
              <a:buChar char="•"/>
              <a:defRPr/>
            </a:pPr>
            <a:r>
              <a:rPr lang="en-US" altLang="de-DE" sz="2900" dirty="0">
                <a:ea typeface="+mn-ea"/>
              </a:rPr>
              <a:t> </a:t>
            </a:r>
            <a:r>
              <a:rPr lang="en-US" altLang="de-DE" sz="2900" dirty="0" err="1">
                <a:ea typeface="+mn-ea"/>
              </a:rPr>
              <a:t>löst</a:t>
            </a:r>
            <a:r>
              <a:rPr lang="en-US" altLang="de-DE" sz="2900" dirty="0">
                <a:ea typeface="+mn-ea"/>
              </a:rPr>
              <a:t> </a:t>
            </a:r>
            <a:r>
              <a:rPr lang="en-US" altLang="de-DE" sz="2900" dirty="0" err="1">
                <a:ea typeface="+mn-ea"/>
              </a:rPr>
              <a:t>Konflikte</a:t>
            </a:r>
            <a:r>
              <a:rPr lang="en-US" altLang="de-DE" sz="2900" dirty="0">
                <a:ea typeface="+mn-ea"/>
              </a:rPr>
              <a:t> </a:t>
            </a:r>
            <a:r>
              <a:rPr lang="en-US" altLang="de-DE" sz="2900" dirty="0" err="1">
                <a:ea typeface="+mn-ea"/>
              </a:rPr>
              <a:t>gewaltfrei</a:t>
            </a:r>
            <a:endParaRPr lang="en-US" altLang="de-DE" sz="2900" dirty="0"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>
            <a:extLst>
              <a:ext uri="{FF2B5EF4-FFF2-40B4-BE49-F238E27FC236}">
                <a16:creationId xmlns:a16="http://schemas.microsoft.com/office/drawing/2014/main" id="{10CFC651-3AF6-4E76-B6B8-8E77CB9F5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0" tIns="50760" rIns="50760" bIns="50760" anchor="ctr"/>
          <a:lstStyle>
            <a:lvl1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1pPr>
            <a:lvl2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2pPr>
            <a:lvl3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3pPr>
            <a:lvl4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4pPr>
            <a:lvl5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5pPr>
            <a:lvl6pPr marL="25146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6pPr>
            <a:lvl7pPr marL="29718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7pPr>
            <a:lvl8pPr marL="34290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8pPr>
            <a:lvl9pPr marL="38862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6000"/>
              <a:t>Personale/Soziale Kompetenzen</a:t>
            </a:r>
            <a:br>
              <a:rPr lang="en-US" altLang="de-DE" sz="6000"/>
            </a:br>
            <a:r>
              <a:rPr lang="en-US" altLang="de-DE" sz="4800"/>
              <a:t>Selbstständigkeit</a:t>
            </a:r>
            <a:br>
              <a:rPr lang="en-US" altLang="de-DE" sz="4800"/>
            </a:br>
            <a:endParaRPr lang="en-US" altLang="de-DE" sz="4800"/>
          </a:p>
        </p:txBody>
      </p:sp>
      <p:sp>
        <p:nvSpPr>
          <p:cNvPr id="34818" name="Text Box 2">
            <a:extLst>
              <a:ext uri="{FF2B5EF4-FFF2-40B4-BE49-F238E27FC236}">
                <a16:creationId xmlns:a16="http://schemas.microsoft.com/office/drawing/2014/main" id="{61CF707A-8012-4C4A-93D8-B75B67780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2768600"/>
            <a:ext cx="10464800" cy="6794500"/>
          </a:xfrm>
          <a:prstGeom prst="rect">
            <a:avLst/>
          </a:prstGeom>
          <a:noFill/>
          <a:ln>
            <a:noFill/>
          </a:ln>
          <a:effectLst/>
        </p:spPr>
        <p:txBody>
          <a:bodyPr lIns="50760" tIns="50760" rIns="50760" bIns="50760" anchor="ctr"/>
          <a:lstStyle>
            <a:lvl1pPr marL="26670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1pPr>
            <a:lvl2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2pPr>
            <a:lvl3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3pPr>
            <a:lvl4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4pPr>
            <a:lvl5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2400"/>
              </a:spcBef>
              <a:buSzPct val="171000"/>
              <a:defRPr/>
            </a:pPr>
            <a:r>
              <a:rPr lang="en-US" altLang="de-DE" sz="3500" dirty="0">
                <a:ea typeface="+mn-ea"/>
              </a:rPr>
              <a:t>     </a:t>
            </a:r>
            <a:r>
              <a:rPr lang="en-US" altLang="de-DE" sz="3200" dirty="0">
                <a:ea typeface="+mn-ea"/>
              </a:rPr>
              <a:t>Das Kind...</a:t>
            </a:r>
          </a:p>
          <a:p>
            <a:pPr marL="265113" eaLnBrk="1" hangingPunct="1">
              <a:spcBef>
                <a:spcPts val="2013"/>
              </a:spcBef>
              <a:buClr>
                <a:srgbClr val="000000"/>
              </a:buClr>
              <a:buSzPct val="171000"/>
              <a:buFont typeface="Gill Sans" charset="0"/>
              <a:buChar char="•"/>
              <a:defRPr/>
            </a:pPr>
            <a:r>
              <a:rPr lang="en-US" altLang="de-DE" sz="3200" dirty="0">
                <a:ea typeface="+mn-ea"/>
              </a:rPr>
              <a:t> </a:t>
            </a:r>
            <a:r>
              <a:rPr lang="en-US" altLang="de-DE" sz="3200" dirty="0" err="1">
                <a:ea typeface="+mn-ea"/>
              </a:rPr>
              <a:t>ist</a:t>
            </a:r>
            <a:r>
              <a:rPr lang="en-US" altLang="de-DE" sz="3200" dirty="0">
                <a:ea typeface="+mn-ea"/>
              </a:rPr>
              <a:t> </a:t>
            </a:r>
            <a:r>
              <a:rPr lang="en-US" altLang="de-DE" sz="3200" dirty="0" err="1">
                <a:ea typeface="+mn-ea"/>
              </a:rPr>
              <a:t>interessiert</a:t>
            </a:r>
            <a:r>
              <a:rPr lang="en-US" altLang="de-DE" sz="3200" dirty="0">
                <a:ea typeface="+mn-ea"/>
              </a:rPr>
              <a:t> an seiner Umwelt</a:t>
            </a:r>
          </a:p>
          <a:p>
            <a:pPr marL="265113" eaLnBrk="1" hangingPunct="1">
              <a:spcBef>
                <a:spcPts val="2013"/>
              </a:spcBef>
              <a:buClr>
                <a:srgbClr val="000000"/>
              </a:buClr>
              <a:buSzPct val="171000"/>
              <a:buFont typeface="Gill Sans" charset="0"/>
              <a:buChar char="•"/>
              <a:defRPr/>
            </a:pPr>
            <a:r>
              <a:rPr lang="en-US" altLang="de-DE" sz="3200" dirty="0">
                <a:ea typeface="+mn-ea"/>
              </a:rPr>
              <a:t> </a:t>
            </a:r>
            <a:r>
              <a:rPr lang="en-US" altLang="de-DE" sz="3200" dirty="0" err="1">
                <a:ea typeface="+mn-ea"/>
              </a:rPr>
              <a:t>geht</a:t>
            </a:r>
            <a:r>
              <a:rPr lang="en-US" altLang="de-DE" sz="3200" dirty="0">
                <a:ea typeface="+mn-ea"/>
              </a:rPr>
              <a:t> </a:t>
            </a:r>
            <a:r>
              <a:rPr lang="en-US" altLang="de-DE" sz="3200" dirty="0" err="1">
                <a:ea typeface="+mn-ea"/>
              </a:rPr>
              <a:t>offen</a:t>
            </a:r>
            <a:r>
              <a:rPr lang="en-US" altLang="de-DE" sz="3200" dirty="0">
                <a:ea typeface="+mn-ea"/>
              </a:rPr>
              <a:t> an </a:t>
            </a:r>
            <a:r>
              <a:rPr lang="en-US" altLang="de-DE" sz="3200" dirty="0" err="1">
                <a:ea typeface="+mn-ea"/>
              </a:rPr>
              <a:t>neue</a:t>
            </a:r>
            <a:r>
              <a:rPr lang="en-US" altLang="de-DE" sz="3200" dirty="0">
                <a:ea typeface="+mn-ea"/>
              </a:rPr>
              <a:t> Dinge </a:t>
            </a:r>
            <a:r>
              <a:rPr lang="en-US" altLang="de-DE" sz="3200" dirty="0" err="1">
                <a:ea typeface="+mn-ea"/>
              </a:rPr>
              <a:t>heran</a:t>
            </a:r>
            <a:endParaRPr lang="en-US" altLang="de-DE" sz="3200" dirty="0">
              <a:ea typeface="+mn-ea"/>
            </a:endParaRPr>
          </a:p>
          <a:p>
            <a:pPr marL="265113" eaLnBrk="1" hangingPunct="1">
              <a:spcBef>
                <a:spcPts val="2013"/>
              </a:spcBef>
              <a:buClr>
                <a:srgbClr val="000000"/>
              </a:buClr>
              <a:buSzPct val="171000"/>
              <a:buFont typeface="Gill Sans" charset="0"/>
              <a:buChar char="•"/>
              <a:defRPr/>
            </a:pPr>
            <a:r>
              <a:rPr lang="en-US" altLang="de-DE" sz="3200" dirty="0">
                <a:ea typeface="+mn-ea"/>
              </a:rPr>
              <a:t> </a:t>
            </a:r>
            <a:r>
              <a:rPr lang="en-US" altLang="de-DE" sz="3200" dirty="0" err="1">
                <a:ea typeface="+mn-ea"/>
              </a:rPr>
              <a:t>traut</a:t>
            </a:r>
            <a:r>
              <a:rPr lang="en-US" altLang="de-DE" sz="3200" dirty="0">
                <a:ea typeface="+mn-ea"/>
              </a:rPr>
              <a:t> </a:t>
            </a:r>
            <a:r>
              <a:rPr lang="en-US" altLang="de-DE" sz="3200" dirty="0" err="1">
                <a:ea typeface="+mn-ea"/>
              </a:rPr>
              <a:t>sich</a:t>
            </a:r>
            <a:r>
              <a:rPr lang="en-US" altLang="de-DE" sz="3200" dirty="0">
                <a:ea typeface="+mn-ea"/>
              </a:rPr>
              <a:t> </a:t>
            </a:r>
            <a:r>
              <a:rPr lang="en-US" altLang="de-DE" sz="3200" dirty="0" err="1">
                <a:ea typeface="+mn-ea"/>
              </a:rPr>
              <a:t>etwas</a:t>
            </a:r>
            <a:r>
              <a:rPr lang="en-US" altLang="de-DE" sz="3200" dirty="0">
                <a:ea typeface="+mn-ea"/>
              </a:rPr>
              <a:t> </a:t>
            </a:r>
            <a:r>
              <a:rPr lang="en-US" altLang="de-DE" sz="3200" dirty="0" err="1">
                <a:ea typeface="+mn-ea"/>
              </a:rPr>
              <a:t>zu</a:t>
            </a:r>
            <a:endParaRPr lang="en-US" altLang="de-DE" sz="3200" dirty="0">
              <a:ea typeface="+mn-ea"/>
            </a:endParaRPr>
          </a:p>
          <a:p>
            <a:pPr marL="265113" eaLnBrk="1" hangingPunct="1">
              <a:spcBef>
                <a:spcPts val="2013"/>
              </a:spcBef>
              <a:buClr>
                <a:srgbClr val="000000"/>
              </a:buClr>
              <a:buSzPct val="171000"/>
              <a:buFont typeface="Gill Sans" charset="0"/>
              <a:buChar char="•"/>
              <a:defRPr/>
            </a:pPr>
            <a:r>
              <a:rPr lang="en-US" altLang="de-DE" sz="3200" dirty="0">
                <a:ea typeface="+mn-ea"/>
              </a:rPr>
              <a:t> </a:t>
            </a:r>
            <a:r>
              <a:rPr lang="en-US" altLang="de-DE" sz="3200" dirty="0" err="1">
                <a:ea typeface="+mn-ea"/>
              </a:rPr>
              <a:t>geht</a:t>
            </a:r>
            <a:r>
              <a:rPr lang="en-US" altLang="de-DE" sz="3200" dirty="0">
                <a:ea typeface="+mn-ea"/>
              </a:rPr>
              <a:t> </a:t>
            </a:r>
            <a:r>
              <a:rPr lang="en-US" altLang="de-DE" sz="3200" dirty="0" err="1">
                <a:ea typeface="+mn-ea"/>
              </a:rPr>
              <a:t>kleinere</a:t>
            </a:r>
            <a:r>
              <a:rPr lang="en-US" altLang="de-DE" sz="3200" dirty="0">
                <a:ea typeface="+mn-ea"/>
              </a:rPr>
              <a:t> </a:t>
            </a:r>
            <a:r>
              <a:rPr lang="en-US" altLang="de-DE" sz="3200" dirty="0" err="1">
                <a:ea typeface="+mn-ea"/>
              </a:rPr>
              <a:t>Probleme</a:t>
            </a:r>
            <a:r>
              <a:rPr lang="en-US" altLang="de-DE" sz="3200" dirty="0">
                <a:ea typeface="+mn-ea"/>
              </a:rPr>
              <a:t> </a:t>
            </a:r>
            <a:r>
              <a:rPr lang="en-US" altLang="de-DE" sz="3200" dirty="0" err="1">
                <a:ea typeface="+mn-ea"/>
              </a:rPr>
              <a:t>aktiv</a:t>
            </a:r>
            <a:r>
              <a:rPr lang="en-US" altLang="de-DE" sz="3200" dirty="0">
                <a:ea typeface="+mn-ea"/>
              </a:rPr>
              <a:t> an</a:t>
            </a:r>
          </a:p>
          <a:p>
            <a:pPr marL="265113" eaLnBrk="1" hangingPunct="1">
              <a:spcBef>
                <a:spcPts val="2013"/>
              </a:spcBef>
              <a:buClr>
                <a:srgbClr val="000000"/>
              </a:buClr>
              <a:buSzPct val="171000"/>
              <a:buFont typeface="Gill Sans" charset="0"/>
              <a:buChar char="•"/>
              <a:defRPr/>
            </a:pPr>
            <a:r>
              <a:rPr lang="en-US" altLang="de-DE" sz="3200" dirty="0">
                <a:ea typeface="+mn-ea"/>
              </a:rPr>
              <a:t> </a:t>
            </a:r>
            <a:r>
              <a:rPr lang="en-US" altLang="de-DE" sz="3200" dirty="0" err="1">
                <a:ea typeface="+mn-ea"/>
              </a:rPr>
              <a:t>trennt</a:t>
            </a:r>
            <a:r>
              <a:rPr lang="en-US" altLang="de-DE" sz="3200" dirty="0">
                <a:ea typeface="+mn-ea"/>
              </a:rPr>
              <a:t> </a:t>
            </a:r>
            <a:r>
              <a:rPr lang="en-US" altLang="de-DE" sz="3200" dirty="0" err="1">
                <a:ea typeface="+mn-ea"/>
              </a:rPr>
              <a:t>sich</a:t>
            </a:r>
            <a:r>
              <a:rPr lang="en-US" altLang="de-DE" sz="3200" dirty="0">
                <a:ea typeface="+mn-ea"/>
              </a:rPr>
              <a:t> </a:t>
            </a:r>
            <a:r>
              <a:rPr lang="en-US" altLang="de-DE" sz="3200" dirty="0" err="1">
                <a:ea typeface="+mn-ea"/>
              </a:rPr>
              <a:t>vorübergehend</a:t>
            </a:r>
            <a:r>
              <a:rPr lang="en-US" altLang="de-DE" sz="3200" dirty="0">
                <a:ea typeface="+mn-ea"/>
              </a:rPr>
              <a:t> von </a:t>
            </a:r>
            <a:r>
              <a:rPr lang="en-US" altLang="de-DE" sz="3200" dirty="0" err="1">
                <a:ea typeface="+mn-ea"/>
              </a:rPr>
              <a:t>Bezugspersonen</a:t>
            </a:r>
            <a:r>
              <a:rPr lang="en-US" altLang="de-DE" sz="3200" dirty="0">
                <a:ea typeface="+mn-ea"/>
              </a:rPr>
              <a:t> !</a:t>
            </a:r>
          </a:p>
          <a:p>
            <a:pPr marL="265113" eaLnBrk="1" hangingPunct="1">
              <a:spcBef>
                <a:spcPts val="2013"/>
              </a:spcBef>
              <a:buClr>
                <a:srgbClr val="000000"/>
              </a:buClr>
              <a:buSzPct val="171000"/>
              <a:buFont typeface="Gill Sans" charset="0"/>
              <a:buChar char="•"/>
              <a:defRPr/>
            </a:pPr>
            <a:r>
              <a:rPr lang="en-US" altLang="de-DE" sz="3200" dirty="0">
                <a:ea typeface="+mn-ea"/>
              </a:rPr>
              <a:t> </a:t>
            </a:r>
            <a:r>
              <a:rPr lang="en-US" altLang="de-DE" sz="3200" dirty="0" err="1">
                <a:ea typeface="+mn-ea"/>
              </a:rPr>
              <a:t>beschäftigt</a:t>
            </a:r>
            <a:r>
              <a:rPr lang="en-US" altLang="de-DE" sz="3200" dirty="0">
                <a:ea typeface="+mn-ea"/>
              </a:rPr>
              <a:t> </a:t>
            </a:r>
            <a:r>
              <a:rPr lang="en-US" altLang="de-DE" sz="3200" dirty="0" err="1">
                <a:ea typeface="+mn-ea"/>
              </a:rPr>
              <a:t>sich</a:t>
            </a:r>
            <a:r>
              <a:rPr lang="en-US" altLang="de-DE" sz="3200" dirty="0">
                <a:ea typeface="+mn-ea"/>
              </a:rPr>
              <a:t> </a:t>
            </a:r>
            <a:r>
              <a:rPr lang="en-US" altLang="de-DE" sz="3200" dirty="0" err="1">
                <a:ea typeface="+mn-ea"/>
              </a:rPr>
              <a:t>für</a:t>
            </a:r>
            <a:r>
              <a:rPr lang="en-US" altLang="de-DE" sz="3200" dirty="0">
                <a:ea typeface="+mn-ea"/>
              </a:rPr>
              <a:t> </a:t>
            </a:r>
            <a:r>
              <a:rPr lang="en-US" altLang="de-DE" sz="3200" dirty="0" err="1">
                <a:ea typeface="+mn-ea"/>
              </a:rPr>
              <a:t>eine</a:t>
            </a:r>
            <a:r>
              <a:rPr lang="en-US" altLang="de-DE" sz="3200" dirty="0">
                <a:ea typeface="+mn-ea"/>
              </a:rPr>
              <a:t> Zeit </a:t>
            </a:r>
            <a:r>
              <a:rPr lang="en-US" altLang="de-DE" sz="3200" dirty="0" err="1">
                <a:ea typeface="+mn-ea"/>
              </a:rPr>
              <a:t>alleine</a:t>
            </a:r>
            <a:endParaRPr lang="en-US" altLang="de-DE" sz="3200" dirty="0">
              <a:ea typeface="+mn-ea"/>
            </a:endParaRPr>
          </a:p>
          <a:p>
            <a:pPr marL="265113" eaLnBrk="1" hangingPunct="1">
              <a:spcBef>
                <a:spcPts val="2013"/>
              </a:spcBef>
              <a:buClr>
                <a:srgbClr val="000000"/>
              </a:buClr>
              <a:buSzPct val="171000"/>
              <a:buFont typeface="Gill Sans" charset="0"/>
              <a:buChar char="•"/>
              <a:defRPr/>
            </a:pPr>
            <a:r>
              <a:rPr lang="en-US" altLang="de-DE" sz="3200" dirty="0">
                <a:ea typeface="+mn-ea"/>
              </a:rPr>
              <a:t> </a:t>
            </a:r>
            <a:r>
              <a:rPr lang="en-US" altLang="de-DE" sz="3200" dirty="0" err="1">
                <a:ea typeface="+mn-ea"/>
              </a:rPr>
              <a:t>akzeptiert</a:t>
            </a:r>
            <a:r>
              <a:rPr lang="en-US" altLang="de-DE" sz="3200" dirty="0">
                <a:ea typeface="+mn-ea"/>
              </a:rPr>
              <a:t> Lob und </a:t>
            </a:r>
            <a:r>
              <a:rPr lang="en-US" altLang="de-DE" sz="3200" dirty="0" err="1">
                <a:ea typeface="+mn-ea"/>
              </a:rPr>
              <a:t>Kritik</a:t>
            </a:r>
            <a:r>
              <a:rPr lang="en-US" altLang="de-DE" sz="3200" dirty="0">
                <a:ea typeface="+mn-ea"/>
              </a:rPr>
              <a:t> </a:t>
            </a:r>
            <a:r>
              <a:rPr lang="en-US" altLang="de-DE" sz="3200" dirty="0" err="1">
                <a:ea typeface="+mn-ea"/>
              </a:rPr>
              <a:t>erträgt</a:t>
            </a:r>
            <a:r>
              <a:rPr lang="en-US" altLang="de-DE" sz="3200" dirty="0">
                <a:ea typeface="+mn-ea"/>
              </a:rPr>
              <a:t> </a:t>
            </a:r>
            <a:r>
              <a:rPr lang="en-US" altLang="de-DE" sz="3200" dirty="0" err="1">
                <a:ea typeface="+mn-ea"/>
              </a:rPr>
              <a:t>Enttäuschungen</a:t>
            </a:r>
            <a:endParaRPr lang="en-US" altLang="de-DE" sz="3200" dirty="0">
              <a:ea typeface="+mn-ea"/>
            </a:endParaRPr>
          </a:p>
          <a:p>
            <a:pPr marL="265113" eaLnBrk="1" hangingPunct="1">
              <a:spcBef>
                <a:spcPts val="2013"/>
              </a:spcBef>
              <a:buClr>
                <a:srgbClr val="000000"/>
              </a:buClr>
              <a:buSzPct val="171000"/>
              <a:buFont typeface="Gill Sans" charset="0"/>
              <a:buChar char="•"/>
              <a:defRPr/>
            </a:pPr>
            <a:r>
              <a:rPr lang="en-US" altLang="de-DE" sz="3200" dirty="0">
                <a:ea typeface="+mn-ea"/>
              </a:rPr>
              <a:t> </a:t>
            </a:r>
            <a:r>
              <a:rPr lang="en-US" altLang="de-DE" sz="3200" dirty="0" err="1">
                <a:ea typeface="+mn-ea"/>
              </a:rPr>
              <a:t>erträgt</a:t>
            </a:r>
            <a:r>
              <a:rPr lang="en-US" altLang="de-DE" sz="3200" dirty="0">
                <a:ea typeface="+mn-ea"/>
              </a:rPr>
              <a:t> </a:t>
            </a:r>
            <a:r>
              <a:rPr lang="en-US" altLang="de-DE" sz="3200" dirty="0" err="1">
                <a:ea typeface="+mn-ea"/>
              </a:rPr>
              <a:t>Ablehnung</a:t>
            </a:r>
            <a:r>
              <a:rPr lang="en-US" altLang="de-DE" sz="3200" dirty="0">
                <a:ea typeface="+mn-ea"/>
              </a:rPr>
              <a:t> von </a:t>
            </a:r>
            <a:r>
              <a:rPr lang="en-US" altLang="de-DE" sz="3200" dirty="0" err="1">
                <a:ea typeface="+mn-ea"/>
              </a:rPr>
              <a:t>Wünschen</a:t>
            </a:r>
            <a:endParaRPr lang="en-US" altLang="de-DE" sz="3200" dirty="0"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>
            <a:extLst>
              <a:ext uri="{FF2B5EF4-FFF2-40B4-BE49-F238E27FC236}">
                <a16:creationId xmlns:a16="http://schemas.microsoft.com/office/drawing/2014/main" id="{8817954B-C7B6-4F21-AC2B-A0D3AFA7C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400" y="1955800"/>
            <a:ext cx="10464800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0" tIns="50760" rIns="50760" bIns="50760" anchor="ctr"/>
          <a:lstStyle>
            <a:lvl1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1pPr>
            <a:lvl2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2pPr>
            <a:lvl3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3pPr>
            <a:lvl4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4pPr>
            <a:lvl5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5pPr>
            <a:lvl6pPr marL="25146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6pPr>
            <a:lvl7pPr marL="29718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7pPr>
            <a:lvl8pPr marL="34290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8pPr>
            <a:lvl9pPr marL="38862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8400"/>
              <a:t>Der Schulanfang</a:t>
            </a:r>
            <a:br>
              <a:rPr lang="en-US" altLang="de-DE" sz="8400"/>
            </a:br>
            <a:br>
              <a:rPr lang="en-US" altLang="de-DE" sz="4800"/>
            </a:br>
            <a:r>
              <a:rPr lang="en-US" altLang="de-DE" sz="8400"/>
              <a:t>ist </a:t>
            </a:r>
            <a:r>
              <a:rPr lang="en-US" altLang="de-DE" sz="8400" b="1"/>
              <a:t>keine</a:t>
            </a:r>
            <a:br>
              <a:rPr lang="en-US" altLang="de-DE" sz="8400" b="1"/>
            </a:br>
            <a:br>
              <a:rPr lang="en-US" altLang="de-DE" sz="4800" b="1"/>
            </a:br>
            <a:r>
              <a:rPr lang="en-US" altLang="de-DE" sz="8400"/>
              <a:t>„Stunde Null</a:t>
            </a:r>
            <a:r>
              <a:rPr lang="ja-JP" altLang="de-DE" sz="8400"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de-DE" sz="8400"/>
              <a:t>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>
            <a:extLst>
              <a:ext uri="{FF2B5EF4-FFF2-40B4-BE49-F238E27FC236}">
                <a16:creationId xmlns:a16="http://schemas.microsoft.com/office/drawing/2014/main" id="{2692056E-7DC1-46FF-A6F9-04FAE3063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0" tIns="50760" rIns="50760" bIns="50760" anchor="ctr"/>
          <a:lstStyle>
            <a:lvl1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1pPr>
            <a:lvl2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2pPr>
            <a:lvl3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3pPr>
            <a:lvl4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4pPr>
            <a:lvl5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5pPr>
            <a:lvl6pPr marL="25146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6pPr>
            <a:lvl7pPr marL="29718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7pPr>
            <a:lvl8pPr marL="34290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8pPr>
            <a:lvl9pPr marL="38862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7400"/>
              <a:t>Umgang mit Aufgaben</a:t>
            </a:r>
            <a:br>
              <a:rPr lang="en-US" altLang="de-DE" sz="7400"/>
            </a:br>
            <a:r>
              <a:rPr lang="en-US" altLang="de-DE"/>
              <a:t>Spiel- und Lernverhalten/</a:t>
            </a:r>
            <a:br>
              <a:rPr lang="en-US" altLang="de-DE"/>
            </a:br>
            <a:r>
              <a:rPr lang="en-US" altLang="de-DE"/>
              <a:t>Konzentrationsfähigkeit</a:t>
            </a:r>
          </a:p>
        </p:txBody>
      </p:sp>
      <p:sp>
        <p:nvSpPr>
          <p:cNvPr id="36866" name="Text Box 2">
            <a:extLst>
              <a:ext uri="{FF2B5EF4-FFF2-40B4-BE49-F238E27FC236}">
                <a16:creationId xmlns:a16="http://schemas.microsoft.com/office/drawing/2014/main" id="{355697AC-97CB-48C2-AE77-152073565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100" y="3060700"/>
            <a:ext cx="10134600" cy="5130800"/>
          </a:xfrm>
          <a:prstGeom prst="rect">
            <a:avLst/>
          </a:prstGeom>
          <a:noFill/>
          <a:ln>
            <a:noFill/>
          </a:ln>
          <a:effectLst/>
        </p:spPr>
        <p:txBody>
          <a:bodyPr lIns="50760" tIns="50760" rIns="50760" bIns="50760" anchor="ctr"/>
          <a:lstStyle>
            <a:lvl1pPr marL="26670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1pPr>
            <a:lvl2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2pPr>
            <a:lvl3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3pPr>
            <a:lvl4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4pPr>
            <a:lvl5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2400"/>
              </a:spcBef>
              <a:buSzPct val="171000"/>
              <a:defRPr/>
            </a:pPr>
            <a:r>
              <a:rPr lang="en-US" altLang="de-DE" sz="3900" dirty="0">
                <a:ea typeface="+mn-ea"/>
              </a:rPr>
              <a:t>    Das Kind...</a:t>
            </a:r>
          </a:p>
          <a:p>
            <a:pPr marL="265113" eaLnBrk="1" hangingPunct="1">
              <a:spcBef>
                <a:spcPts val="2225"/>
              </a:spcBef>
              <a:buClr>
                <a:srgbClr val="000000"/>
              </a:buClr>
              <a:buSzPct val="171000"/>
              <a:buFont typeface="Gill Sans" charset="0"/>
              <a:buChar char="•"/>
              <a:defRPr/>
            </a:pPr>
            <a:r>
              <a:rPr lang="en-US" altLang="de-DE" sz="3900" dirty="0">
                <a:ea typeface="+mn-ea"/>
              </a:rPr>
              <a:t> </a:t>
            </a:r>
            <a:r>
              <a:rPr lang="en-US" altLang="de-DE" sz="3900" dirty="0" err="1">
                <a:ea typeface="+mn-ea"/>
              </a:rPr>
              <a:t>lässt</a:t>
            </a:r>
            <a:r>
              <a:rPr lang="en-US" altLang="de-DE" sz="3900" dirty="0">
                <a:ea typeface="+mn-ea"/>
              </a:rPr>
              <a:t> </a:t>
            </a:r>
            <a:r>
              <a:rPr lang="en-US" altLang="de-DE" sz="3900" dirty="0" err="1">
                <a:ea typeface="+mn-ea"/>
              </a:rPr>
              <a:t>sich</a:t>
            </a:r>
            <a:r>
              <a:rPr lang="en-US" altLang="de-DE" sz="3900" dirty="0">
                <a:ea typeface="+mn-ea"/>
              </a:rPr>
              <a:t> auf </a:t>
            </a:r>
            <a:r>
              <a:rPr lang="en-US" altLang="de-DE" sz="3900" dirty="0" err="1">
                <a:ea typeface="+mn-ea"/>
              </a:rPr>
              <a:t>vorgegebene</a:t>
            </a:r>
            <a:r>
              <a:rPr lang="en-US" altLang="de-DE" sz="3900" dirty="0">
                <a:ea typeface="+mn-ea"/>
              </a:rPr>
              <a:t> </a:t>
            </a:r>
            <a:r>
              <a:rPr lang="en-US" altLang="de-DE" sz="3900" dirty="0" err="1">
                <a:ea typeface="+mn-ea"/>
              </a:rPr>
              <a:t>Spiele</a:t>
            </a:r>
            <a:r>
              <a:rPr lang="en-US" altLang="de-DE" sz="3900" dirty="0">
                <a:ea typeface="+mn-ea"/>
              </a:rPr>
              <a:t> </a:t>
            </a:r>
            <a:r>
              <a:rPr lang="en-US" altLang="de-DE" sz="3900" dirty="0" err="1">
                <a:ea typeface="+mn-ea"/>
              </a:rPr>
              <a:t>ein</a:t>
            </a:r>
            <a:r>
              <a:rPr lang="en-US" altLang="de-DE" sz="3900" dirty="0">
                <a:ea typeface="+mn-ea"/>
              </a:rPr>
              <a:t> !</a:t>
            </a:r>
          </a:p>
          <a:p>
            <a:pPr marL="265113" eaLnBrk="1" hangingPunct="1">
              <a:spcBef>
                <a:spcPts val="2225"/>
              </a:spcBef>
              <a:buClr>
                <a:srgbClr val="000000"/>
              </a:buClr>
              <a:buSzPct val="171000"/>
              <a:buFont typeface="Gill Sans" charset="0"/>
              <a:buChar char="•"/>
              <a:defRPr/>
            </a:pPr>
            <a:r>
              <a:rPr lang="en-US" altLang="de-DE" sz="3900" dirty="0">
                <a:ea typeface="+mn-ea"/>
              </a:rPr>
              <a:t> </a:t>
            </a:r>
            <a:r>
              <a:rPr lang="en-US" altLang="de-DE" sz="3900" dirty="0" err="1">
                <a:ea typeface="+mn-ea"/>
              </a:rPr>
              <a:t>spielt</a:t>
            </a:r>
            <a:r>
              <a:rPr lang="en-US" altLang="de-DE" sz="3900" dirty="0">
                <a:ea typeface="+mn-ea"/>
              </a:rPr>
              <a:t> </a:t>
            </a:r>
            <a:r>
              <a:rPr lang="en-US" altLang="de-DE" sz="3900" dirty="0" err="1">
                <a:ea typeface="+mn-ea"/>
              </a:rPr>
              <a:t>ausdauernd</a:t>
            </a:r>
            <a:r>
              <a:rPr lang="en-US" altLang="de-DE" sz="3900" dirty="0">
                <a:ea typeface="+mn-ea"/>
              </a:rPr>
              <a:t> und </a:t>
            </a:r>
            <a:r>
              <a:rPr lang="en-US" altLang="de-DE" sz="3900" dirty="0" err="1">
                <a:ea typeface="+mn-ea"/>
              </a:rPr>
              <a:t>einfallsreich</a:t>
            </a:r>
            <a:r>
              <a:rPr lang="en-US" altLang="de-DE" sz="3900" dirty="0">
                <a:ea typeface="+mn-ea"/>
              </a:rPr>
              <a:t> !</a:t>
            </a:r>
          </a:p>
          <a:p>
            <a:pPr marL="265113" eaLnBrk="1" hangingPunct="1">
              <a:spcBef>
                <a:spcPts val="2225"/>
              </a:spcBef>
              <a:buClr>
                <a:srgbClr val="000000"/>
              </a:buClr>
              <a:buSzPct val="171000"/>
              <a:buFont typeface="Gill Sans" charset="0"/>
              <a:buChar char="•"/>
              <a:defRPr/>
            </a:pPr>
            <a:r>
              <a:rPr lang="en-US" altLang="de-DE" sz="3900" dirty="0">
                <a:ea typeface="+mn-ea"/>
              </a:rPr>
              <a:t> </a:t>
            </a:r>
            <a:r>
              <a:rPr lang="en-US" altLang="de-DE" sz="3900" dirty="0" err="1">
                <a:ea typeface="+mn-ea"/>
              </a:rPr>
              <a:t>entwickelt</a:t>
            </a:r>
            <a:r>
              <a:rPr lang="en-US" altLang="de-DE" sz="3900" dirty="0">
                <a:ea typeface="+mn-ea"/>
              </a:rPr>
              <a:t> sein Spiel </a:t>
            </a:r>
            <a:r>
              <a:rPr lang="en-US" altLang="de-DE" sz="3900" dirty="0" err="1">
                <a:ea typeface="+mn-ea"/>
              </a:rPr>
              <a:t>mit</a:t>
            </a:r>
            <a:r>
              <a:rPr lang="en-US" altLang="de-DE" sz="3900" dirty="0">
                <a:ea typeface="+mn-ea"/>
              </a:rPr>
              <a:t> </a:t>
            </a:r>
            <a:r>
              <a:rPr lang="en-US" altLang="de-DE" sz="3900" dirty="0" err="1">
                <a:ea typeface="+mn-ea"/>
              </a:rPr>
              <a:t>neuen</a:t>
            </a:r>
            <a:r>
              <a:rPr lang="en-US" altLang="de-DE" sz="3900" dirty="0">
                <a:ea typeface="+mn-ea"/>
              </a:rPr>
              <a:t> </a:t>
            </a:r>
            <a:r>
              <a:rPr lang="en-US" altLang="de-DE" sz="3900" dirty="0" err="1">
                <a:ea typeface="+mn-ea"/>
              </a:rPr>
              <a:t>Einfällen</a:t>
            </a:r>
            <a:r>
              <a:rPr lang="en-US" altLang="de-DE" sz="3900" dirty="0">
                <a:ea typeface="+mn-ea"/>
              </a:rPr>
              <a:t> </a:t>
            </a:r>
            <a:r>
              <a:rPr lang="en-US" altLang="de-DE" sz="3900" dirty="0" err="1">
                <a:ea typeface="+mn-ea"/>
              </a:rPr>
              <a:t>weiter</a:t>
            </a:r>
            <a:endParaRPr lang="en-US" altLang="de-DE" sz="3900" dirty="0">
              <a:ea typeface="+mn-ea"/>
            </a:endParaRPr>
          </a:p>
          <a:p>
            <a:pPr marL="265113" eaLnBrk="1" hangingPunct="1">
              <a:spcBef>
                <a:spcPts val="2225"/>
              </a:spcBef>
              <a:buClr>
                <a:srgbClr val="000000"/>
              </a:buClr>
              <a:buSzPct val="171000"/>
              <a:buFont typeface="Gill Sans" charset="0"/>
              <a:buChar char="•"/>
              <a:defRPr/>
            </a:pPr>
            <a:r>
              <a:rPr lang="en-US" altLang="de-DE" sz="3900" dirty="0">
                <a:ea typeface="+mn-ea"/>
              </a:rPr>
              <a:t> </a:t>
            </a:r>
            <a:r>
              <a:rPr lang="en-US" altLang="de-DE" sz="3900" dirty="0" err="1">
                <a:ea typeface="+mn-ea"/>
              </a:rPr>
              <a:t>initiiert</a:t>
            </a:r>
            <a:r>
              <a:rPr lang="en-US" altLang="de-DE" sz="3900" dirty="0">
                <a:ea typeface="+mn-ea"/>
              </a:rPr>
              <a:t> </a:t>
            </a:r>
            <a:r>
              <a:rPr lang="en-US" altLang="de-DE" sz="3900" dirty="0" err="1">
                <a:ea typeface="+mn-ea"/>
              </a:rPr>
              <a:t>Spiele</a:t>
            </a:r>
            <a:r>
              <a:rPr lang="en-US" altLang="de-DE" sz="3900" dirty="0">
                <a:ea typeface="+mn-ea"/>
              </a:rPr>
              <a:t>, die </a:t>
            </a:r>
            <a:r>
              <a:rPr lang="en-US" altLang="de-DE" sz="3900" dirty="0" err="1">
                <a:ea typeface="+mn-ea"/>
              </a:rPr>
              <a:t>für</a:t>
            </a:r>
            <a:r>
              <a:rPr lang="en-US" altLang="de-DE" sz="3900" dirty="0">
                <a:ea typeface="+mn-ea"/>
              </a:rPr>
              <a:t> </a:t>
            </a:r>
            <a:r>
              <a:rPr lang="en-US" altLang="de-DE" sz="3900" dirty="0" err="1">
                <a:ea typeface="+mn-ea"/>
              </a:rPr>
              <a:t>andere</a:t>
            </a:r>
            <a:r>
              <a:rPr lang="en-US" altLang="de-DE" sz="3900" dirty="0">
                <a:ea typeface="+mn-ea"/>
              </a:rPr>
              <a:t> Kinder </a:t>
            </a:r>
            <a:r>
              <a:rPr lang="en-US" altLang="de-DE" sz="3900" dirty="0" err="1">
                <a:ea typeface="+mn-ea"/>
              </a:rPr>
              <a:t>attraktiv</a:t>
            </a:r>
            <a:r>
              <a:rPr lang="en-US" altLang="de-DE" sz="3900" dirty="0">
                <a:ea typeface="+mn-ea"/>
              </a:rPr>
              <a:t> </a:t>
            </a:r>
            <a:r>
              <a:rPr lang="en-US" altLang="de-DE" sz="3900" dirty="0" err="1">
                <a:ea typeface="+mn-ea"/>
              </a:rPr>
              <a:t>sind</a:t>
            </a:r>
            <a:endParaRPr lang="en-US" altLang="de-DE" sz="3900" dirty="0"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>
            <a:extLst>
              <a:ext uri="{FF2B5EF4-FFF2-40B4-BE49-F238E27FC236}">
                <a16:creationId xmlns:a16="http://schemas.microsoft.com/office/drawing/2014/main" id="{C223B335-6E25-4790-A37A-1F2285867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0" tIns="50760" rIns="50760" bIns="50760" anchor="ctr"/>
          <a:lstStyle>
            <a:lvl1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1pPr>
            <a:lvl2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2pPr>
            <a:lvl3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3pPr>
            <a:lvl4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4pPr>
            <a:lvl5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5pPr>
            <a:lvl6pPr marL="25146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6pPr>
            <a:lvl7pPr marL="29718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7pPr>
            <a:lvl8pPr marL="34290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8pPr>
            <a:lvl9pPr marL="38862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7400"/>
              <a:t>Umgang mit Aufgaben</a:t>
            </a:r>
            <a:br>
              <a:rPr lang="en-US" altLang="de-DE" sz="7400"/>
            </a:br>
            <a:r>
              <a:rPr lang="en-US" altLang="de-DE"/>
              <a:t>Spiel- und Lernverhalten/</a:t>
            </a:r>
            <a:br>
              <a:rPr lang="en-US" altLang="de-DE"/>
            </a:br>
            <a:r>
              <a:rPr lang="en-US" altLang="de-DE"/>
              <a:t>Konzentrationsfähigkeit</a:t>
            </a:r>
          </a:p>
        </p:txBody>
      </p:sp>
      <p:sp>
        <p:nvSpPr>
          <p:cNvPr id="37890" name="Text Box 2">
            <a:extLst>
              <a:ext uri="{FF2B5EF4-FFF2-40B4-BE49-F238E27FC236}">
                <a16:creationId xmlns:a16="http://schemas.microsoft.com/office/drawing/2014/main" id="{EA483358-4A4F-4C2C-90EA-7AD3C285F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</p:spPr>
        <p:txBody>
          <a:bodyPr lIns="50760" tIns="50760" rIns="50760" bIns="50760" anchor="ctr"/>
          <a:lstStyle>
            <a:lvl1pPr marL="26670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1pPr>
            <a:lvl2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2pPr>
            <a:lvl3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3pPr>
            <a:lvl4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4pPr>
            <a:lvl5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2400"/>
              </a:spcBef>
              <a:buSzPct val="171000"/>
              <a:defRPr/>
            </a:pPr>
            <a:r>
              <a:rPr lang="en-US" altLang="de-DE" dirty="0">
                <a:ea typeface="+mn-ea"/>
              </a:rPr>
              <a:t>    Das Kind...</a:t>
            </a:r>
          </a:p>
          <a:p>
            <a:pPr marL="265113" eaLnBrk="1" hangingPunct="1">
              <a:spcBef>
                <a:spcPts val="2400"/>
              </a:spcBef>
              <a:buClr>
                <a:srgbClr val="000000"/>
              </a:buClr>
              <a:buSzPct val="171000"/>
              <a:buFont typeface="Gill Sans" charset="0"/>
              <a:buChar char="•"/>
              <a:defRPr/>
            </a:pPr>
            <a:r>
              <a:rPr lang="en-US" altLang="de-DE" dirty="0">
                <a:ea typeface="+mn-ea"/>
              </a:rPr>
              <a:t> </a:t>
            </a:r>
            <a:r>
              <a:rPr lang="en-US" altLang="de-DE" dirty="0" err="1">
                <a:ea typeface="+mn-ea"/>
              </a:rPr>
              <a:t>wird</a:t>
            </a:r>
            <a:r>
              <a:rPr lang="en-US" altLang="de-DE" dirty="0">
                <a:ea typeface="+mn-ea"/>
              </a:rPr>
              <a:t> von </a:t>
            </a:r>
            <a:r>
              <a:rPr lang="en-US" altLang="de-DE" dirty="0" err="1">
                <a:ea typeface="+mn-ea"/>
              </a:rPr>
              <a:t>sich</a:t>
            </a:r>
            <a:r>
              <a:rPr lang="en-US" altLang="de-DE" dirty="0">
                <a:ea typeface="+mn-ea"/>
              </a:rPr>
              <a:t> </a:t>
            </a:r>
            <a:r>
              <a:rPr lang="en-US" altLang="de-DE" dirty="0" err="1">
                <a:ea typeface="+mn-ea"/>
              </a:rPr>
              <a:t>aus</a:t>
            </a:r>
            <a:r>
              <a:rPr lang="en-US" altLang="de-DE" dirty="0">
                <a:ea typeface="+mn-ea"/>
              </a:rPr>
              <a:t> </a:t>
            </a:r>
            <a:r>
              <a:rPr lang="en-US" altLang="de-DE" dirty="0" err="1">
                <a:ea typeface="+mn-ea"/>
              </a:rPr>
              <a:t>aktiv</a:t>
            </a:r>
            <a:r>
              <a:rPr lang="en-US" altLang="de-DE" dirty="0">
                <a:ea typeface="+mn-ea"/>
              </a:rPr>
              <a:t> !</a:t>
            </a:r>
          </a:p>
          <a:p>
            <a:pPr marL="265113" eaLnBrk="1" hangingPunct="1">
              <a:spcBef>
                <a:spcPts val="2400"/>
              </a:spcBef>
              <a:buClr>
                <a:srgbClr val="000000"/>
              </a:buClr>
              <a:buSzPct val="171000"/>
              <a:buFont typeface="Gill Sans" charset="0"/>
              <a:buChar char="•"/>
              <a:defRPr/>
            </a:pPr>
            <a:r>
              <a:rPr lang="en-US" altLang="de-DE" dirty="0">
                <a:ea typeface="+mn-ea"/>
              </a:rPr>
              <a:t> </a:t>
            </a:r>
            <a:r>
              <a:rPr lang="en-US" altLang="de-DE" dirty="0" err="1">
                <a:ea typeface="+mn-ea"/>
              </a:rPr>
              <a:t>arbeitet</a:t>
            </a:r>
            <a:r>
              <a:rPr lang="en-US" altLang="de-DE" dirty="0">
                <a:ea typeface="+mn-ea"/>
              </a:rPr>
              <a:t> </a:t>
            </a:r>
            <a:r>
              <a:rPr lang="en-US" altLang="de-DE" dirty="0" err="1">
                <a:ea typeface="+mn-ea"/>
              </a:rPr>
              <a:t>beharrlich</a:t>
            </a:r>
            <a:r>
              <a:rPr lang="en-US" altLang="de-DE" dirty="0">
                <a:ea typeface="+mn-ea"/>
              </a:rPr>
              <a:t> auf </a:t>
            </a:r>
            <a:r>
              <a:rPr lang="en-US" altLang="de-DE" dirty="0" err="1">
                <a:ea typeface="+mn-ea"/>
              </a:rPr>
              <a:t>ein</a:t>
            </a:r>
            <a:r>
              <a:rPr lang="en-US" altLang="de-DE" dirty="0">
                <a:ea typeface="+mn-ea"/>
              </a:rPr>
              <a:t> </a:t>
            </a:r>
            <a:r>
              <a:rPr lang="en-US" altLang="de-DE" dirty="0" err="1">
                <a:ea typeface="+mn-ea"/>
              </a:rPr>
              <a:t>Ziel</a:t>
            </a:r>
            <a:r>
              <a:rPr lang="en-US" altLang="de-DE" dirty="0">
                <a:ea typeface="+mn-ea"/>
              </a:rPr>
              <a:t> </a:t>
            </a:r>
            <a:r>
              <a:rPr lang="en-US" altLang="de-DE" dirty="0" err="1">
                <a:ea typeface="+mn-ea"/>
              </a:rPr>
              <a:t>hin</a:t>
            </a:r>
            <a:endParaRPr lang="en-US" altLang="de-DE" dirty="0">
              <a:ea typeface="+mn-ea"/>
            </a:endParaRPr>
          </a:p>
          <a:p>
            <a:pPr marL="265113" eaLnBrk="1" hangingPunct="1">
              <a:spcBef>
                <a:spcPts val="2400"/>
              </a:spcBef>
              <a:buClr>
                <a:srgbClr val="000000"/>
              </a:buClr>
              <a:buSzPct val="171000"/>
              <a:buFont typeface="Gill Sans" charset="0"/>
              <a:buChar char="•"/>
              <a:defRPr/>
            </a:pPr>
            <a:r>
              <a:rPr lang="en-US" altLang="de-DE" dirty="0">
                <a:ea typeface="+mn-ea"/>
              </a:rPr>
              <a:t> </a:t>
            </a:r>
            <a:r>
              <a:rPr lang="en-US" altLang="de-DE" dirty="0" err="1">
                <a:ea typeface="+mn-ea"/>
              </a:rPr>
              <a:t>strengt</a:t>
            </a:r>
            <a:r>
              <a:rPr lang="en-US" altLang="de-DE" dirty="0">
                <a:ea typeface="+mn-ea"/>
              </a:rPr>
              <a:t> </a:t>
            </a:r>
            <a:r>
              <a:rPr lang="en-US" altLang="de-DE" dirty="0" err="1">
                <a:ea typeface="+mn-ea"/>
              </a:rPr>
              <a:t>sich</a:t>
            </a:r>
            <a:r>
              <a:rPr lang="en-US" altLang="de-DE" dirty="0">
                <a:ea typeface="+mn-ea"/>
              </a:rPr>
              <a:t> an, </a:t>
            </a:r>
            <a:r>
              <a:rPr lang="en-US" altLang="de-DE" dirty="0" err="1">
                <a:ea typeface="+mn-ea"/>
              </a:rPr>
              <a:t>Aufgaben</a:t>
            </a:r>
            <a:r>
              <a:rPr lang="en-US" altLang="de-DE" dirty="0">
                <a:ea typeface="+mn-ea"/>
              </a:rPr>
              <a:t> </a:t>
            </a:r>
            <a:r>
              <a:rPr lang="en-US" altLang="de-DE" dirty="0" err="1">
                <a:ea typeface="+mn-ea"/>
              </a:rPr>
              <a:t>zu</a:t>
            </a:r>
            <a:r>
              <a:rPr lang="en-US" altLang="de-DE" dirty="0">
                <a:ea typeface="+mn-ea"/>
              </a:rPr>
              <a:t> </a:t>
            </a:r>
            <a:r>
              <a:rPr lang="en-US" altLang="de-DE" dirty="0" err="1">
                <a:ea typeface="+mn-ea"/>
              </a:rPr>
              <a:t>bewältigen</a:t>
            </a:r>
            <a:r>
              <a:rPr lang="en-US" altLang="de-DE" dirty="0">
                <a:ea typeface="+mn-ea"/>
              </a:rPr>
              <a:t> !</a:t>
            </a:r>
          </a:p>
          <a:p>
            <a:pPr marL="265113" eaLnBrk="1" hangingPunct="1">
              <a:spcBef>
                <a:spcPts val="2400"/>
              </a:spcBef>
              <a:buClr>
                <a:srgbClr val="000000"/>
              </a:buClr>
              <a:buSzPct val="171000"/>
              <a:buFont typeface="Gill Sans" charset="0"/>
              <a:buChar char="•"/>
              <a:defRPr/>
            </a:pPr>
            <a:r>
              <a:rPr lang="en-US" altLang="de-DE" dirty="0">
                <a:ea typeface="+mn-ea"/>
              </a:rPr>
              <a:t> </a:t>
            </a:r>
            <a:r>
              <a:rPr lang="en-US" altLang="de-DE" dirty="0" err="1">
                <a:ea typeface="+mn-ea"/>
              </a:rPr>
              <a:t>führt</a:t>
            </a:r>
            <a:r>
              <a:rPr lang="en-US" altLang="de-DE" dirty="0">
                <a:ea typeface="+mn-ea"/>
              </a:rPr>
              <a:t> </a:t>
            </a:r>
            <a:r>
              <a:rPr lang="en-US" altLang="de-DE" dirty="0" err="1">
                <a:ea typeface="+mn-ea"/>
              </a:rPr>
              <a:t>Aufgaben</a:t>
            </a:r>
            <a:r>
              <a:rPr lang="en-US" altLang="de-DE" dirty="0">
                <a:ea typeface="+mn-ea"/>
              </a:rPr>
              <a:t> </a:t>
            </a:r>
            <a:r>
              <a:rPr lang="en-US" altLang="de-DE" dirty="0" err="1">
                <a:ea typeface="+mn-ea"/>
              </a:rPr>
              <a:t>ohne</a:t>
            </a:r>
            <a:r>
              <a:rPr lang="en-US" altLang="de-DE" dirty="0">
                <a:ea typeface="+mn-ea"/>
              </a:rPr>
              <a:t> </a:t>
            </a:r>
            <a:r>
              <a:rPr lang="en-US" altLang="de-DE" dirty="0" err="1">
                <a:ea typeface="+mn-ea"/>
              </a:rPr>
              <a:t>ständiges</a:t>
            </a:r>
            <a:r>
              <a:rPr lang="en-US" altLang="de-DE" dirty="0">
                <a:ea typeface="+mn-ea"/>
              </a:rPr>
              <a:t> Feedback </a:t>
            </a:r>
            <a:r>
              <a:rPr lang="en-US" altLang="de-DE" dirty="0" err="1">
                <a:ea typeface="+mn-ea"/>
              </a:rPr>
              <a:t>aus</a:t>
            </a:r>
            <a:r>
              <a:rPr lang="en-US" altLang="de-DE" dirty="0">
                <a:ea typeface="+mn-ea"/>
              </a:rPr>
              <a:t>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>
            <a:extLst>
              <a:ext uri="{FF2B5EF4-FFF2-40B4-BE49-F238E27FC236}">
                <a16:creationId xmlns:a16="http://schemas.microsoft.com/office/drawing/2014/main" id="{7E8EF18B-8333-42FF-B1E2-95F6AE7A7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0" tIns="50760" rIns="50760" bIns="50760" anchor="ctr"/>
          <a:lstStyle>
            <a:lvl1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1pPr>
            <a:lvl2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2pPr>
            <a:lvl3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3pPr>
            <a:lvl4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4pPr>
            <a:lvl5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5pPr>
            <a:lvl6pPr marL="25146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6pPr>
            <a:lvl7pPr marL="29718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7pPr>
            <a:lvl8pPr marL="34290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8pPr>
            <a:lvl9pPr marL="38862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7400"/>
              <a:t>Umgang mit Aufgaben</a:t>
            </a:r>
            <a:br>
              <a:rPr lang="en-US" altLang="de-DE" sz="7400"/>
            </a:br>
            <a:r>
              <a:rPr lang="en-US" altLang="de-DE"/>
              <a:t>Spiel- und Lernverhalten/</a:t>
            </a:r>
            <a:br>
              <a:rPr lang="en-US" altLang="de-DE"/>
            </a:br>
            <a:r>
              <a:rPr lang="en-US" altLang="de-DE"/>
              <a:t>Konzentrationsfähigkeit</a:t>
            </a:r>
          </a:p>
        </p:txBody>
      </p:sp>
      <p:sp>
        <p:nvSpPr>
          <p:cNvPr id="38914" name="Text Box 2">
            <a:extLst>
              <a:ext uri="{FF2B5EF4-FFF2-40B4-BE49-F238E27FC236}">
                <a16:creationId xmlns:a16="http://schemas.microsoft.com/office/drawing/2014/main" id="{6D91479D-CE4A-443C-929F-270A136AB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2768600"/>
            <a:ext cx="10464800" cy="6337300"/>
          </a:xfrm>
          <a:prstGeom prst="rect">
            <a:avLst/>
          </a:prstGeom>
          <a:noFill/>
          <a:ln>
            <a:noFill/>
          </a:ln>
          <a:effectLst/>
        </p:spPr>
        <p:txBody>
          <a:bodyPr lIns="50760" tIns="50760" rIns="50760" bIns="50760" anchor="ctr"/>
          <a:lstStyle>
            <a:lvl1pPr marL="26670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1pPr>
            <a:lvl2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2pPr>
            <a:lvl3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3pPr>
            <a:lvl4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4pPr>
            <a:lvl5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2400"/>
              </a:spcBef>
              <a:buSzPct val="171000"/>
              <a:defRPr/>
            </a:pPr>
            <a:r>
              <a:rPr lang="en-US" altLang="de-DE" dirty="0">
                <a:ea typeface="+mn-ea"/>
              </a:rPr>
              <a:t>    </a:t>
            </a:r>
            <a:r>
              <a:rPr lang="en-US" altLang="de-DE" sz="3600" dirty="0">
                <a:ea typeface="+mn-ea"/>
              </a:rPr>
              <a:t>Das Kind...</a:t>
            </a:r>
          </a:p>
          <a:p>
            <a:pPr marL="265113" eaLnBrk="1" hangingPunct="1">
              <a:spcBef>
                <a:spcPts val="2088"/>
              </a:spcBef>
              <a:buClr>
                <a:srgbClr val="000000"/>
              </a:buClr>
              <a:buSzPct val="171000"/>
              <a:buFont typeface="Gill Sans" charset="0"/>
              <a:buChar char="•"/>
              <a:defRPr/>
            </a:pPr>
            <a:r>
              <a:rPr lang="en-US" altLang="de-DE" sz="3600" dirty="0">
                <a:ea typeface="+mn-ea"/>
              </a:rPr>
              <a:t> </a:t>
            </a:r>
            <a:r>
              <a:rPr lang="en-US" altLang="de-DE" sz="3600" dirty="0" err="1">
                <a:ea typeface="+mn-ea"/>
              </a:rPr>
              <a:t>wendet</a:t>
            </a:r>
            <a:r>
              <a:rPr lang="en-US" altLang="de-DE" sz="3600" dirty="0">
                <a:ea typeface="+mn-ea"/>
              </a:rPr>
              <a:t> </a:t>
            </a:r>
            <a:r>
              <a:rPr lang="en-US" altLang="de-DE" sz="3600" dirty="0" err="1">
                <a:ea typeface="+mn-ea"/>
              </a:rPr>
              <a:t>sich</a:t>
            </a:r>
            <a:r>
              <a:rPr lang="en-US" altLang="de-DE" sz="3600" dirty="0">
                <a:ea typeface="+mn-ea"/>
              </a:rPr>
              <a:t> </a:t>
            </a:r>
            <a:r>
              <a:rPr lang="en-US" altLang="de-DE" sz="3600" dirty="0" err="1">
                <a:ea typeface="+mn-ea"/>
              </a:rPr>
              <a:t>über</a:t>
            </a:r>
            <a:r>
              <a:rPr lang="en-US" altLang="de-DE" sz="3600" dirty="0">
                <a:ea typeface="+mn-ea"/>
              </a:rPr>
              <a:t> </a:t>
            </a:r>
            <a:r>
              <a:rPr lang="en-US" altLang="de-DE" sz="3600" dirty="0" err="1">
                <a:ea typeface="+mn-ea"/>
              </a:rPr>
              <a:t>einen</a:t>
            </a:r>
            <a:r>
              <a:rPr lang="en-US" altLang="de-DE" sz="3600" dirty="0">
                <a:ea typeface="+mn-ea"/>
              </a:rPr>
              <a:t> </a:t>
            </a:r>
            <a:r>
              <a:rPr lang="en-US" altLang="de-DE" sz="3600" dirty="0" err="1">
                <a:ea typeface="+mn-ea"/>
              </a:rPr>
              <a:t>angemessenen</a:t>
            </a:r>
            <a:r>
              <a:rPr lang="en-US" altLang="de-DE" sz="3600" dirty="0">
                <a:ea typeface="+mn-ea"/>
              </a:rPr>
              <a:t> </a:t>
            </a:r>
            <a:r>
              <a:rPr lang="en-US" altLang="de-DE" sz="3600" dirty="0" err="1">
                <a:ea typeface="+mn-ea"/>
              </a:rPr>
              <a:t>Zeitraum</a:t>
            </a:r>
            <a:r>
              <a:rPr lang="en-US" altLang="de-DE" sz="3600" dirty="0">
                <a:ea typeface="+mn-ea"/>
              </a:rPr>
              <a:t> </a:t>
            </a:r>
            <a:r>
              <a:rPr lang="en-US" altLang="de-DE" sz="3600" dirty="0" err="1">
                <a:ea typeface="+mn-ea"/>
              </a:rPr>
              <a:t>vorgegebenen</a:t>
            </a:r>
            <a:r>
              <a:rPr lang="en-US" altLang="de-DE" sz="3600" dirty="0">
                <a:ea typeface="+mn-ea"/>
              </a:rPr>
              <a:t> </a:t>
            </a:r>
            <a:r>
              <a:rPr lang="en-US" altLang="de-DE" sz="3600" dirty="0" err="1">
                <a:ea typeface="+mn-ea"/>
              </a:rPr>
              <a:t>Tätigkeiten</a:t>
            </a:r>
            <a:r>
              <a:rPr lang="en-US" altLang="de-DE" sz="3600" dirty="0">
                <a:ea typeface="+mn-ea"/>
              </a:rPr>
              <a:t> </a:t>
            </a:r>
            <a:r>
              <a:rPr lang="en-US" altLang="de-DE" sz="3600" dirty="0" err="1">
                <a:ea typeface="+mn-ea"/>
              </a:rPr>
              <a:t>zu</a:t>
            </a:r>
            <a:endParaRPr lang="en-US" altLang="de-DE" sz="3600" dirty="0">
              <a:ea typeface="+mn-ea"/>
            </a:endParaRPr>
          </a:p>
          <a:p>
            <a:pPr marL="265113" eaLnBrk="1" hangingPunct="1">
              <a:spcBef>
                <a:spcPts val="2088"/>
              </a:spcBef>
              <a:buClr>
                <a:srgbClr val="000000"/>
              </a:buClr>
              <a:buSzPct val="171000"/>
              <a:buFont typeface="Gill Sans" charset="0"/>
              <a:buChar char="•"/>
              <a:defRPr/>
            </a:pPr>
            <a:r>
              <a:rPr lang="en-US" altLang="de-DE" sz="3600" dirty="0">
                <a:ea typeface="+mn-ea"/>
              </a:rPr>
              <a:t> </a:t>
            </a:r>
            <a:r>
              <a:rPr lang="en-US" altLang="de-DE" sz="3600" dirty="0" err="1">
                <a:ea typeface="+mn-ea"/>
              </a:rPr>
              <a:t>ist</a:t>
            </a:r>
            <a:r>
              <a:rPr lang="en-US" altLang="de-DE" sz="3600" dirty="0">
                <a:ea typeface="+mn-ea"/>
              </a:rPr>
              <a:t> </a:t>
            </a:r>
            <a:r>
              <a:rPr lang="en-US" altLang="de-DE" sz="3600" dirty="0" err="1">
                <a:ea typeface="+mn-ea"/>
              </a:rPr>
              <a:t>durch</a:t>
            </a:r>
            <a:r>
              <a:rPr lang="en-US" altLang="de-DE" sz="3600" dirty="0">
                <a:ea typeface="+mn-ea"/>
              </a:rPr>
              <a:t> </a:t>
            </a:r>
            <a:r>
              <a:rPr lang="en-US" altLang="de-DE" sz="3600" dirty="0" err="1">
                <a:ea typeface="+mn-ea"/>
              </a:rPr>
              <a:t>Rückschläge</a:t>
            </a:r>
            <a:r>
              <a:rPr lang="en-US" altLang="de-DE" sz="3600" dirty="0">
                <a:ea typeface="+mn-ea"/>
              </a:rPr>
              <a:t> </a:t>
            </a:r>
            <a:r>
              <a:rPr lang="en-US" altLang="de-DE" sz="3600" dirty="0" err="1">
                <a:ea typeface="+mn-ea"/>
              </a:rPr>
              <a:t>nicht</a:t>
            </a:r>
            <a:r>
              <a:rPr lang="en-US" altLang="de-DE" sz="3600" dirty="0">
                <a:ea typeface="+mn-ea"/>
              </a:rPr>
              <a:t> </a:t>
            </a:r>
            <a:r>
              <a:rPr lang="en-US" altLang="de-DE" sz="3600" dirty="0" err="1">
                <a:ea typeface="+mn-ea"/>
              </a:rPr>
              <a:t>sofort</a:t>
            </a:r>
            <a:r>
              <a:rPr lang="en-US" altLang="de-DE" sz="3600" dirty="0">
                <a:ea typeface="+mn-ea"/>
              </a:rPr>
              <a:t> </a:t>
            </a:r>
            <a:r>
              <a:rPr lang="en-US" altLang="de-DE" sz="3600" dirty="0" err="1">
                <a:ea typeface="+mn-ea"/>
              </a:rPr>
              <a:t>entmutigt</a:t>
            </a:r>
            <a:r>
              <a:rPr lang="en-US" altLang="de-DE" sz="3600" dirty="0">
                <a:ea typeface="+mn-ea"/>
              </a:rPr>
              <a:t> !</a:t>
            </a:r>
          </a:p>
          <a:p>
            <a:pPr marL="265113" eaLnBrk="1" hangingPunct="1">
              <a:spcBef>
                <a:spcPts val="2088"/>
              </a:spcBef>
              <a:buClr>
                <a:srgbClr val="000000"/>
              </a:buClr>
              <a:buSzPct val="171000"/>
              <a:buFont typeface="Gill Sans" charset="0"/>
              <a:buChar char="•"/>
              <a:defRPr/>
            </a:pPr>
            <a:r>
              <a:rPr lang="en-US" altLang="de-DE" sz="3600" dirty="0">
                <a:ea typeface="+mn-ea"/>
              </a:rPr>
              <a:t> </a:t>
            </a:r>
            <a:r>
              <a:rPr lang="en-US" altLang="de-DE" sz="3600" dirty="0" err="1">
                <a:ea typeface="+mn-ea"/>
              </a:rPr>
              <a:t>bemüht</a:t>
            </a:r>
            <a:r>
              <a:rPr lang="en-US" altLang="de-DE" sz="3600" dirty="0">
                <a:ea typeface="+mn-ea"/>
              </a:rPr>
              <a:t> </a:t>
            </a:r>
            <a:r>
              <a:rPr lang="en-US" altLang="de-DE" sz="3600" dirty="0" err="1">
                <a:ea typeface="+mn-ea"/>
              </a:rPr>
              <a:t>sich</a:t>
            </a:r>
            <a:r>
              <a:rPr lang="en-US" altLang="de-DE" sz="3600" dirty="0">
                <a:ea typeface="+mn-ea"/>
              </a:rPr>
              <a:t> </a:t>
            </a:r>
            <a:r>
              <a:rPr lang="en-US" altLang="de-DE" sz="3600" dirty="0" err="1">
                <a:ea typeface="+mn-ea"/>
              </a:rPr>
              <a:t>bei</a:t>
            </a:r>
            <a:r>
              <a:rPr lang="en-US" altLang="de-DE" sz="3600" dirty="0">
                <a:ea typeface="+mn-ea"/>
              </a:rPr>
              <a:t> der </a:t>
            </a:r>
            <a:r>
              <a:rPr lang="en-US" altLang="de-DE" sz="3600" dirty="0" err="1">
                <a:ea typeface="+mn-ea"/>
              </a:rPr>
              <a:t>Ausführung</a:t>
            </a:r>
            <a:r>
              <a:rPr lang="en-US" altLang="de-DE" sz="3600" dirty="0">
                <a:ea typeface="+mn-ea"/>
              </a:rPr>
              <a:t> seiner </a:t>
            </a:r>
            <a:r>
              <a:rPr lang="en-US" altLang="de-DE" sz="3600" dirty="0" err="1">
                <a:ea typeface="+mn-ea"/>
              </a:rPr>
              <a:t>Aufgaben</a:t>
            </a:r>
            <a:r>
              <a:rPr lang="en-US" altLang="de-DE" sz="3600" dirty="0">
                <a:ea typeface="+mn-ea"/>
              </a:rPr>
              <a:t> um </a:t>
            </a:r>
            <a:r>
              <a:rPr lang="en-US" altLang="de-DE" sz="3600" dirty="0" err="1">
                <a:ea typeface="+mn-ea"/>
              </a:rPr>
              <a:t>Qualität</a:t>
            </a:r>
            <a:endParaRPr lang="en-US" altLang="de-DE" sz="3600" dirty="0">
              <a:ea typeface="+mn-ea"/>
            </a:endParaRPr>
          </a:p>
          <a:p>
            <a:pPr marL="265113" eaLnBrk="1" hangingPunct="1">
              <a:spcBef>
                <a:spcPts val="2088"/>
              </a:spcBef>
              <a:buClr>
                <a:srgbClr val="000000"/>
              </a:buClr>
              <a:buSzPct val="171000"/>
              <a:buFont typeface="Gill Sans" charset="0"/>
              <a:buChar char="•"/>
              <a:defRPr/>
            </a:pPr>
            <a:r>
              <a:rPr lang="en-US" altLang="de-DE" sz="3600" dirty="0">
                <a:ea typeface="+mn-ea"/>
              </a:rPr>
              <a:t> </a:t>
            </a:r>
            <a:r>
              <a:rPr lang="en-US" altLang="de-DE" sz="3600" dirty="0" err="1">
                <a:ea typeface="+mn-ea"/>
              </a:rPr>
              <a:t>probiert</a:t>
            </a:r>
            <a:r>
              <a:rPr lang="en-US" altLang="de-DE" sz="3600" dirty="0">
                <a:ea typeface="+mn-ea"/>
              </a:rPr>
              <a:t> </a:t>
            </a:r>
            <a:r>
              <a:rPr lang="en-US" altLang="de-DE" sz="3600" dirty="0" err="1">
                <a:ea typeface="+mn-ea"/>
              </a:rPr>
              <a:t>Neues</a:t>
            </a:r>
            <a:r>
              <a:rPr lang="en-US" altLang="de-DE" sz="3600" dirty="0">
                <a:ea typeface="+mn-ea"/>
              </a:rPr>
              <a:t> </a:t>
            </a:r>
            <a:r>
              <a:rPr lang="en-US" altLang="de-DE" sz="3600" dirty="0" err="1">
                <a:ea typeface="+mn-ea"/>
              </a:rPr>
              <a:t>aus</a:t>
            </a:r>
            <a:r>
              <a:rPr lang="en-US" altLang="de-DE" sz="3600" dirty="0">
                <a:ea typeface="+mn-ea"/>
              </a:rPr>
              <a:t> und </a:t>
            </a:r>
            <a:r>
              <a:rPr lang="en-US" altLang="de-DE" sz="3600" dirty="0" err="1">
                <a:ea typeface="+mn-ea"/>
              </a:rPr>
              <a:t>ist</a:t>
            </a:r>
            <a:r>
              <a:rPr lang="en-US" altLang="de-DE" sz="3600" dirty="0">
                <a:ea typeface="+mn-ea"/>
              </a:rPr>
              <a:t> </a:t>
            </a:r>
            <a:r>
              <a:rPr lang="en-US" altLang="de-DE" sz="3600" dirty="0" err="1">
                <a:ea typeface="+mn-ea"/>
              </a:rPr>
              <a:t>lernbegierig</a:t>
            </a:r>
            <a:r>
              <a:rPr lang="en-US" altLang="de-DE" sz="3600" dirty="0">
                <a:ea typeface="+mn-ea"/>
              </a:rPr>
              <a:t> !</a:t>
            </a:r>
          </a:p>
          <a:p>
            <a:pPr marL="265113" eaLnBrk="1" hangingPunct="1">
              <a:spcBef>
                <a:spcPts val="2088"/>
              </a:spcBef>
              <a:buClr>
                <a:srgbClr val="000000"/>
              </a:buClr>
              <a:buSzPct val="171000"/>
              <a:buFont typeface="Gill Sans" charset="0"/>
              <a:buChar char="•"/>
              <a:defRPr/>
            </a:pPr>
            <a:r>
              <a:rPr lang="en-US" altLang="de-DE" sz="3600" dirty="0">
                <a:ea typeface="+mn-ea"/>
              </a:rPr>
              <a:t> </a:t>
            </a:r>
            <a:r>
              <a:rPr lang="en-US" altLang="de-DE" sz="3600" dirty="0" err="1">
                <a:ea typeface="+mn-ea"/>
              </a:rPr>
              <a:t>versucht</a:t>
            </a:r>
            <a:r>
              <a:rPr lang="en-US" altLang="de-DE" sz="3600" dirty="0">
                <a:ea typeface="+mn-ea"/>
              </a:rPr>
              <a:t> </a:t>
            </a:r>
            <a:r>
              <a:rPr lang="en-US" altLang="de-DE" sz="3600" dirty="0" err="1">
                <a:ea typeface="+mn-ea"/>
              </a:rPr>
              <a:t>verschiedene</a:t>
            </a:r>
            <a:r>
              <a:rPr lang="en-US" altLang="de-DE" sz="3600" dirty="0">
                <a:ea typeface="+mn-ea"/>
              </a:rPr>
              <a:t> </a:t>
            </a:r>
            <a:r>
              <a:rPr lang="en-US" altLang="de-DE" sz="3600" dirty="0" err="1">
                <a:ea typeface="+mn-ea"/>
              </a:rPr>
              <a:t>Wege</a:t>
            </a:r>
            <a:r>
              <a:rPr lang="en-US" altLang="de-DE" sz="3600" dirty="0">
                <a:ea typeface="+mn-ea"/>
              </a:rPr>
              <a:t> </a:t>
            </a:r>
            <a:r>
              <a:rPr lang="en-US" altLang="de-DE" sz="3600" dirty="0" err="1">
                <a:ea typeface="+mn-ea"/>
              </a:rPr>
              <a:t>zur</a:t>
            </a:r>
            <a:r>
              <a:rPr lang="en-US" altLang="de-DE" sz="3600" dirty="0">
                <a:ea typeface="+mn-ea"/>
              </a:rPr>
              <a:t> </a:t>
            </a:r>
            <a:r>
              <a:rPr lang="en-US" altLang="de-DE" sz="3600" dirty="0" err="1">
                <a:ea typeface="+mn-ea"/>
              </a:rPr>
              <a:t>Lösung</a:t>
            </a:r>
            <a:r>
              <a:rPr lang="en-US" altLang="de-DE" sz="3600" dirty="0">
                <a:ea typeface="+mn-ea"/>
              </a:rPr>
              <a:t> von </a:t>
            </a:r>
            <a:r>
              <a:rPr lang="en-US" altLang="de-DE" sz="3600" dirty="0" err="1">
                <a:ea typeface="+mn-ea"/>
              </a:rPr>
              <a:t>Aufgaben</a:t>
            </a:r>
            <a:endParaRPr lang="en-US" altLang="de-DE" sz="3600" dirty="0"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>
            <a:extLst>
              <a:ext uri="{FF2B5EF4-FFF2-40B4-BE49-F238E27FC236}">
                <a16:creationId xmlns:a16="http://schemas.microsoft.com/office/drawing/2014/main" id="{F071C9A2-C8A7-4F27-983B-E8ED9F0126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0" tIns="50760" rIns="50760" bIns="50760" anchor="ctr"/>
          <a:lstStyle>
            <a:lvl1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1pPr>
            <a:lvl2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2pPr>
            <a:lvl3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3pPr>
            <a:lvl4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4pPr>
            <a:lvl5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5pPr>
            <a:lvl6pPr marL="25146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6pPr>
            <a:lvl7pPr marL="29718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7pPr>
            <a:lvl8pPr marL="34290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8pPr>
            <a:lvl9pPr marL="38862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5500"/>
              <a:t>Elementares Wissen/</a:t>
            </a:r>
            <a:br>
              <a:rPr lang="en-US" altLang="de-DE" sz="5500"/>
            </a:br>
            <a:r>
              <a:rPr lang="en-US" altLang="de-DE" sz="5500"/>
              <a:t>Fachliche Kompetenzen</a:t>
            </a:r>
            <a:br>
              <a:rPr lang="en-US" altLang="de-DE" sz="5500"/>
            </a:br>
            <a:r>
              <a:rPr lang="en-US" altLang="de-DE" sz="4800"/>
              <a:t>Sprache</a:t>
            </a:r>
          </a:p>
        </p:txBody>
      </p:sp>
      <p:sp>
        <p:nvSpPr>
          <p:cNvPr id="39938" name="Text Box 2">
            <a:extLst>
              <a:ext uri="{FF2B5EF4-FFF2-40B4-BE49-F238E27FC236}">
                <a16:creationId xmlns:a16="http://schemas.microsoft.com/office/drawing/2014/main" id="{BE560C01-1226-4A34-BC32-3D742EEFD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2768600"/>
            <a:ext cx="8153400" cy="5715000"/>
          </a:xfrm>
          <a:prstGeom prst="rect">
            <a:avLst/>
          </a:prstGeom>
          <a:noFill/>
          <a:ln>
            <a:noFill/>
          </a:ln>
          <a:effectLst/>
        </p:spPr>
        <p:txBody>
          <a:bodyPr lIns="50760" tIns="50760" rIns="50760" bIns="50760" anchor="ctr"/>
          <a:lstStyle>
            <a:lvl1pPr marL="26670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1pPr>
            <a:lvl2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2pPr>
            <a:lvl3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3pPr>
            <a:lvl4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4pPr>
            <a:lvl5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2400"/>
              </a:spcBef>
              <a:buSzPct val="171000"/>
              <a:defRPr/>
            </a:pPr>
            <a:r>
              <a:rPr lang="en-US" altLang="de-DE" sz="3800" dirty="0">
                <a:ea typeface="+mn-ea"/>
              </a:rPr>
              <a:t>    Das Kind...</a:t>
            </a:r>
          </a:p>
          <a:p>
            <a:pPr marL="265113" eaLnBrk="1" hangingPunct="1">
              <a:spcBef>
                <a:spcPts val="2200"/>
              </a:spcBef>
              <a:buClr>
                <a:srgbClr val="000000"/>
              </a:buClr>
              <a:buSzPct val="171000"/>
              <a:buFont typeface="Gill Sans" charset="0"/>
              <a:buChar char="•"/>
              <a:defRPr/>
            </a:pPr>
            <a:r>
              <a:rPr lang="en-US" altLang="de-DE" sz="3800" dirty="0">
                <a:ea typeface="+mn-ea"/>
              </a:rPr>
              <a:t> </a:t>
            </a:r>
            <a:r>
              <a:rPr lang="en-US" altLang="de-DE" sz="3800" dirty="0" err="1">
                <a:ea typeface="+mn-ea"/>
              </a:rPr>
              <a:t>spricht</a:t>
            </a:r>
            <a:r>
              <a:rPr lang="en-US" altLang="de-DE" sz="3800" dirty="0">
                <a:ea typeface="+mn-ea"/>
              </a:rPr>
              <a:t> </a:t>
            </a:r>
            <a:r>
              <a:rPr lang="en-US" altLang="de-DE" sz="3800" dirty="0" err="1">
                <a:ea typeface="+mn-ea"/>
              </a:rPr>
              <a:t>Wörter</a:t>
            </a:r>
            <a:r>
              <a:rPr lang="en-US" altLang="de-DE" sz="3800" dirty="0">
                <a:ea typeface="+mn-ea"/>
              </a:rPr>
              <a:t> und </a:t>
            </a:r>
            <a:r>
              <a:rPr lang="en-US" altLang="de-DE" sz="3800" dirty="0" err="1">
                <a:ea typeface="+mn-ea"/>
              </a:rPr>
              <a:t>Sätze</a:t>
            </a:r>
            <a:r>
              <a:rPr lang="en-US" altLang="de-DE" sz="3800" dirty="0">
                <a:ea typeface="+mn-ea"/>
              </a:rPr>
              <a:t> </a:t>
            </a:r>
            <a:r>
              <a:rPr lang="en-US" altLang="de-DE" sz="3800" dirty="0" err="1">
                <a:ea typeface="+mn-ea"/>
              </a:rPr>
              <a:t>deutlich</a:t>
            </a:r>
            <a:r>
              <a:rPr lang="en-US" altLang="de-DE" sz="3800" dirty="0">
                <a:ea typeface="+mn-ea"/>
              </a:rPr>
              <a:t> </a:t>
            </a:r>
            <a:r>
              <a:rPr lang="en-US" altLang="de-DE" sz="3800" dirty="0" err="1">
                <a:ea typeface="+mn-ea"/>
              </a:rPr>
              <a:t>aus</a:t>
            </a:r>
            <a:r>
              <a:rPr lang="en-US" altLang="de-DE" sz="3800" dirty="0">
                <a:ea typeface="+mn-ea"/>
              </a:rPr>
              <a:t> </a:t>
            </a:r>
          </a:p>
          <a:p>
            <a:pPr marL="265113" eaLnBrk="1" hangingPunct="1">
              <a:spcBef>
                <a:spcPts val="2200"/>
              </a:spcBef>
              <a:buClr>
                <a:srgbClr val="000000"/>
              </a:buClr>
              <a:buSzPct val="171000"/>
              <a:buFont typeface="Gill Sans" charset="0"/>
              <a:buChar char="•"/>
              <a:defRPr/>
            </a:pPr>
            <a:r>
              <a:rPr lang="en-US" altLang="de-DE" sz="3800" dirty="0">
                <a:ea typeface="+mn-ea"/>
              </a:rPr>
              <a:t> </a:t>
            </a:r>
            <a:r>
              <a:rPr lang="en-US" altLang="de-DE" sz="3800" dirty="0" err="1">
                <a:ea typeface="+mn-ea"/>
              </a:rPr>
              <a:t>spricht</a:t>
            </a:r>
            <a:r>
              <a:rPr lang="en-US" altLang="de-DE" sz="3800" dirty="0">
                <a:ea typeface="+mn-ea"/>
              </a:rPr>
              <a:t> in </a:t>
            </a:r>
            <a:r>
              <a:rPr lang="en-US" altLang="de-DE" sz="3800" dirty="0" err="1">
                <a:ea typeface="+mn-ea"/>
              </a:rPr>
              <a:t>längeren</a:t>
            </a:r>
            <a:r>
              <a:rPr lang="en-US" altLang="de-DE" sz="3800" dirty="0">
                <a:ea typeface="+mn-ea"/>
              </a:rPr>
              <a:t> </a:t>
            </a:r>
            <a:r>
              <a:rPr lang="en-US" altLang="de-DE" sz="3800" dirty="0" err="1">
                <a:ea typeface="+mn-ea"/>
              </a:rPr>
              <a:t>Erzähleinheiten</a:t>
            </a:r>
            <a:r>
              <a:rPr lang="en-US" altLang="de-DE" sz="3800" dirty="0">
                <a:ea typeface="+mn-ea"/>
              </a:rPr>
              <a:t> (</a:t>
            </a:r>
            <a:r>
              <a:rPr lang="en-US" altLang="de-DE" sz="3800" dirty="0" err="1">
                <a:ea typeface="+mn-ea"/>
              </a:rPr>
              <a:t>zwei</a:t>
            </a:r>
            <a:r>
              <a:rPr lang="en-US" altLang="de-DE" sz="3800" dirty="0">
                <a:ea typeface="+mn-ea"/>
              </a:rPr>
              <a:t> </a:t>
            </a:r>
            <a:r>
              <a:rPr lang="en-US" altLang="de-DE" sz="3800" dirty="0" err="1">
                <a:ea typeface="+mn-ea"/>
              </a:rPr>
              <a:t>bis</a:t>
            </a:r>
            <a:r>
              <a:rPr lang="en-US" altLang="de-DE" sz="3800" dirty="0">
                <a:ea typeface="+mn-ea"/>
              </a:rPr>
              <a:t> </a:t>
            </a:r>
            <a:r>
              <a:rPr lang="en-US" altLang="de-DE" sz="3800" dirty="0" err="1">
                <a:ea typeface="+mn-ea"/>
              </a:rPr>
              <a:t>drei</a:t>
            </a:r>
            <a:r>
              <a:rPr lang="en-US" altLang="de-DE" sz="3800" dirty="0">
                <a:ea typeface="+mn-ea"/>
              </a:rPr>
              <a:t> </a:t>
            </a:r>
            <a:r>
              <a:rPr lang="en-US" altLang="de-DE" sz="3800" dirty="0" err="1">
                <a:ea typeface="+mn-ea"/>
              </a:rPr>
              <a:t>zusammenhängende</a:t>
            </a:r>
            <a:r>
              <a:rPr lang="en-US" altLang="de-DE" sz="3800" dirty="0">
                <a:ea typeface="+mn-ea"/>
              </a:rPr>
              <a:t> </a:t>
            </a:r>
            <a:r>
              <a:rPr lang="en-US" altLang="de-DE" sz="3800" dirty="0" err="1">
                <a:ea typeface="+mn-ea"/>
              </a:rPr>
              <a:t>Sätze</a:t>
            </a:r>
            <a:r>
              <a:rPr lang="en-US" altLang="de-DE" sz="3800" dirty="0">
                <a:ea typeface="+mn-ea"/>
              </a:rPr>
              <a:t>)</a:t>
            </a:r>
          </a:p>
          <a:p>
            <a:pPr marL="265113" eaLnBrk="1" hangingPunct="1">
              <a:spcBef>
                <a:spcPts val="2200"/>
              </a:spcBef>
              <a:buClr>
                <a:srgbClr val="000000"/>
              </a:buClr>
              <a:buSzPct val="171000"/>
              <a:buFont typeface="Gill Sans" charset="0"/>
              <a:buChar char="•"/>
              <a:defRPr/>
            </a:pPr>
            <a:r>
              <a:rPr lang="en-US" altLang="de-DE" sz="3800" dirty="0">
                <a:ea typeface="+mn-ea"/>
              </a:rPr>
              <a:t> </a:t>
            </a:r>
            <a:r>
              <a:rPr lang="en-US" altLang="de-DE" sz="3800" dirty="0" err="1">
                <a:ea typeface="+mn-ea"/>
              </a:rPr>
              <a:t>betont</a:t>
            </a:r>
            <a:r>
              <a:rPr lang="en-US" altLang="de-DE" sz="3800" dirty="0">
                <a:ea typeface="+mn-ea"/>
              </a:rPr>
              <a:t> </a:t>
            </a:r>
            <a:r>
              <a:rPr lang="en-US" altLang="de-DE" sz="3800" dirty="0" err="1">
                <a:ea typeface="+mn-ea"/>
              </a:rPr>
              <a:t>angemessen</a:t>
            </a:r>
            <a:endParaRPr lang="en-US" altLang="de-DE" sz="3800" dirty="0">
              <a:ea typeface="+mn-ea"/>
            </a:endParaRPr>
          </a:p>
          <a:p>
            <a:pPr marL="265113" eaLnBrk="1" hangingPunct="1">
              <a:spcBef>
                <a:spcPts val="2200"/>
              </a:spcBef>
              <a:buClr>
                <a:srgbClr val="000000"/>
              </a:buClr>
              <a:buSzPct val="171000"/>
              <a:buFont typeface="Gill Sans" charset="0"/>
              <a:buChar char="•"/>
              <a:defRPr/>
            </a:pPr>
            <a:r>
              <a:rPr lang="en-US" altLang="de-DE" sz="3800" dirty="0">
                <a:ea typeface="+mn-ea"/>
              </a:rPr>
              <a:t> </a:t>
            </a:r>
            <a:r>
              <a:rPr lang="en-US" altLang="de-DE" sz="3800" dirty="0" err="1">
                <a:ea typeface="+mn-ea"/>
              </a:rPr>
              <a:t>spricht</a:t>
            </a:r>
            <a:r>
              <a:rPr lang="en-US" altLang="de-DE" sz="3800" dirty="0">
                <a:ea typeface="+mn-ea"/>
              </a:rPr>
              <a:t> in </a:t>
            </a:r>
            <a:r>
              <a:rPr lang="en-US" altLang="de-DE" sz="3800" dirty="0" err="1">
                <a:ea typeface="+mn-ea"/>
              </a:rPr>
              <a:t>angemessenem</a:t>
            </a:r>
            <a:r>
              <a:rPr lang="en-US" altLang="de-DE" sz="3800" dirty="0">
                <a:ea typeface="+mn-ea"/>
              </a:rPr>
              <a:t> Tempo</a:t>
            </a:r>
          </a:p>
        </p:txBody>
      </p:sp>
      <p:pic>
        <p:nvPicPr>
          <p:cNvPr id="50180" name="Picture 3">
            <a:extLst>
              <a:ext uri="{FF2B5EF4-FFF2-40B4-BE49-F238E27FC236}">
                <a16:creationId xmlns:a16="http://schemas.microsoft.com/office/drawing/2014/main" id="{E4244530-B179-4CCE-BB43-5C6320E11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9013" y="5938838"/>
            <a:ext cx="1981200" cy="2667000"/>
          </a:xfrm>
          <a:prstGeom prst="rect">
            <a:avLst/>
          </a:prstGeom>
          <a:noFill/>
          <a:ln>
            <a:noFill/>
          </a:ln>
          <a:effectLst>
            <a:outerShdw dist="76368" dir="2700000" algn="ctr" rotWithShape="0">
              <a:srgbClr val="000000">
                <a:alpha val="7501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>
            <a:extLst>
              <a:ext uri="{FF2B5EF4-FFF2-40B4-BE49-F238E27FC236}">
                <a16:creationId xmlns:a16="http://schemas.microsoft.com/office/drawing/2014/main" id="{23E47833-F583-495F-989C-85C20E49B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0" tIns="50760" rIns="50760" bIns="50760" anchor="ctr"/>
          <a:lstStyle>
            <a:lvl1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1pPr>
            <a:lvl2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2pPr>
            <a:lvl3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3pPr>
            <a:lvl4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4pPr>
            <a:lvl5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5pPr>
            <a:lvl6pPr marL="25146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6pPr>
            <a:lvl7pPr marL="29718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7pPr>
            <a:lvl8pPr marL="34290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8pPr>
            <a:lvl9pPr marL="38862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4800">
                <a:solidFill>
                  <a:srgbClr val="0044FE"/>
                </a:solidFill>
              </a:rPr>
              <a:t>Was Sie tun können,</a:t>
            </a:r>
            <a:br>
              <a:rPr lang="en-US" altLang="de-DE" sz="4800">
                <a:solidFill>
                  <a:srgbClr val="0044FE"/>
                </a:solidFill>
              </a:rPr>
            </a:br>
            <a:r>
              <a:rPr lang="en-US" altLang="de-DE" sz="4800">
                <a:solidFill>
                  <a:srgbClr val="0044FE"/>
                </a:solidFill>
              </a:rPr>
              <a:t>um Ihr Kind auf die Schule vorzubereiten:</a:t>
            </a:r>
          </a:p>
        </p:txBody>
      </p:sp>
      <p:sp>
        <p:nvSpPr>
          <p:cNvPr id="52227" name="Text Box 2">
            <a:extLst>
              <a:ext uri="{FF2B5EF4-FFF2-40B4-BE49-F238E27FC236}">
                <a16:creationId xmlns:a16="http://schemas.microsoft.com/office/drawing/2014/main" id="{59CDE235-2C9A-4E92-9AED-EF5E0FBF8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0" tIns="50760" rIns="50760" bIns="50760" anchor="ctr"/>
          <a:lstStyle>
            <a:lvl1pPr marL="887413" indent="-571500"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1pPr>
            <a:lvl2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2pPr>
            <a:lvl3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3pPr>
            <a:lvl4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4pPr>
            <a:lvl5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5pPr>
            <a:lvl6pPr marL="25146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6pPr>
            <a:lvl7pPr marL="29718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7pPr>
            <a:lvl8pPr marL="34290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8pPr>
            <a:lvl9pPr marL="38862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9pPr>
          </a:lstStyle>
          <a:p>
            <a:pPr eaLnBrk="1" hangingPunct="1">
              <a:buSzPct val="171000"/>
              <a:buFont typeface="Gill Sans" charset="0"/>
              <a:buChar char="•"/>
            </a:pPr>
            <a:r>
              <a:rPr lang="en-US" altLang="de-DE"/>
              <a:t>Schicken Sie Ihr Kind in den Kindergarten, denn dort erhält es die Förderung die es braucht (Kreisspiele, Sprachförderung).</a:t>
            </a:r>
          </a:p>
          <a:p>
            <a:pPr eaLnBrk="1" hangingPunct="1">
              <a:buSzPct val="171000"/>
              <a:buFont typeface="Gill Sans" charset="0"/>
              <a:buChar char="•"/>
            </a:pPr>
            <a:r>
              <a:rPr lang="en-US" altLang="de-DE"/>
              <a:t>Nutzen Sie Sprechspiele (z.B. Zungenbrecher).</a:t>
            </a:r>
          </a:p>
          <a:p>
            <a:pPr eaLnBrk="1" hangingPunct="1">
              <a:buSzPct val="171000"/>
              <a:buFont typeface="Gill Sans" charset="0"/>
              <a:buChar char="•"/>
            </a:pPr>
            <a:r>
              <a:rPr lang="en-US" altLang="de-DE"/>
              <a:t>Sprechen Sie Ihrem Kind die korrekte Form vor.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>
            <a:extLst>
              <a:ext uri="{FF2B5EF4-FFF2-40B4-BE49-F238E27FC236}">
                <a16:creationId xmlns:a16="http://schemas.microsoft.com/office/drawing/2014/main" id="{9F5A01DE-7918-4739-869B-37B80FDE5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254000"/>
            <a:ext cx="10464800" cy="181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0" tIns="50760" rIns="50760" bIns="50760" anchor="ctr"/>
          <a:lstStyle>
            <a:lvl1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1pPr>
            <a:lvl2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2pPr>
            <a:lvl3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3pPr>
            <a:lvl4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4pPr>
            <a:lvl5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5pPr>
            <a:lvl6pPr marL="25146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6pPr>
            <a:lvl7pPr marL="29718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7pPr>
            <a:lvl8pPr marL="34290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8pPr>
            <a:lvl9pPr marL="38862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4000">
                <a:solidFill>
                  <a:srgbClr val="008000"/>
                </a:solidFill>
              </a:rPr>
              <a:t>Wie die KiTa Ihre Kinder fördert</a:t>
            </a:r>
          </a:p>
        </p:txBody>
      </p:sp>
      <p:sp>
        <p:nvSpPr>
          <p:cNvPr id="49154" name="Text Box 2">
            <a:extLst>
              <a:ext uri="{FF2B5EF4-FFF2-40B4-BE49-F238E27FC236}">
                <a16:creationId xmlns:a16="http://schemas.microsoft.com/office/drawing/2014/main" id="{98C7657D-A2D8-49AE-94AF-C7D014158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1924050"/>
            <a:ext cx="10464800" cy="6769100"/>
          </a:xfrm>
          <a:prstGeom prst="rect">
            <a:avLst/>
          </a:prstGeom>
          <a:noFill/>
          <a:ln>
            <a:noFill/>
          </a:ln>
          <a:effectLst/>
        </p:spPr>
        <p:txBody>
          <a:bodyPr lIns="50760" tIns="50760" rIns="50760" bIns="50760" anchor="ctr"/>
          <a:lstStyle>
            <a:lvl1pPr marL="26670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1pPr>
            <a:lvl2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2pPr>
            <a:lvl3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3pPr>
            <a:lvl4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4pPr>
            <a:lvl5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2400"/>
              </a:spcBef>
              <a:buSzPct val="171000"/>
              <a:defRPr/>
            </a:pPr>
            <a:r>
              <a:rPr lang="de-DE" altLang="de-DE" sz="3600" dirty="0">
                <a:ea typeface="+mn-ea"/>
              </a:rPr>
              <a:t>Konzept der alltagsintegrierten Sprachbildung und Sprachförderung</a:t>
            </a:r>
          </a:p>
          <a:p>
            <a:pPr marL="265113" eaLnBrk="1" hangingPunct="1">
              <a:spcBef>
                <a:spcPts val="2400"/>
              </a:spcBef>
              <a:buClr>
                <a:srgbClr val="000000"/>
              </a:buClr>
              <a:buSzPct val="171000"/>
              <a:buFont typeface="Gill Sans" charset="0"/>
              <a:buChar char="•"/>
              <a:defRPr/>
            </a:pPr>
            <a:r>
              <a:rPr lang="de-DE" altLang="de-DE" sz="3600" dirty="0">
                <a:ea typeface="+mn-ea"/>
              </a:rPr>
              <a:t> gilt für alle Kinder </a:t>
            </a:r>
          </a:p>
          <a:p>
            <a:pPr marL="265113" eaLnBrk="1" hangingPunct="1">
              <a:spcBef>
                <a:spcPts val="2400"/>
              </a:spcBef>
              <a:buClr>
                <a:srgbClr val="000000"/>
              </a:buClr>
              <a:buSzPct val="171000"/>
              <a:buFont typeface="Gill Sans" charset="0"/>
              <a:buChar char="•"/>
              <a:defRPr/>
            </a:pPr>
            <a:r>
              <a:rPr lang="de-DE" altLang="de-DE" sz="3600" dirty="0">
                <a:ea typeface="+mn-ea"/>
              </a:rPr>
              <a:t>das gesamte Personal fördert</a:t>
            </a:r>
          </a:p>
          <a:p>
            <a:pPr marL="265113" eaLnBrk="1" hangingPunct="1">
              <a:spcBef>
                <a:spcPts val="2400"/>
              </a:spcBef>
              <a:buClr>
                <a:srgbClr val="000000"/>
              </a:buClr>
              <a:buSzPct val="171000"/>
              <a:buFont typeface="Gill Sans" charset="0"/>
              <a:buChar char="•"/>
              <a:defRPr/>
            </a:pPr>
            <a:r>
              <a:rPr lang="de-DE" altLang="de-DE" sz="3600" dirty="0">
                <a:ea typeface="+mn-ea"/>
              </a:rPr>
              <a:t>findet immer im gesamten pädagogischen Alltag statt</a:t>
            </a:r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>
            <a:extLst>
              <a:ext uri="{FF2B5EF4-FFF2-40B4-BE49-F238E27FC236}">
                <a16:creationId xmlns:a16="http://schemas.microsoft.com/office/drawing/2014/main" id="{3CFDDF49-38E3-41D0-8FA6-E1A8BC3A0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0" tIns="50760" rIns="50760" bIns="50760" anchor="ctr"/>
          <a:lstStyle>
            <a:lvl1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1pPr>
            <a:lvl2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2pPr>
            <a:lvl3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3pPr>
            <a:lvl4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4pPr>
            <a:lvl5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5pPr>
            <a:lvl6pPr marL="25146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6pPr>
            <a:lvl7pPr marL="29718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7pPr>
            <a:lvl8pPr marL="34290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8pPr>
            <a:lvl9pPr marL="38862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4800">
                <a:solidFill>
                  <a:srgbClr val="008000"/>
                </a:solidFill>
              </a:rPr>
              <a:t>Wie die KiTa Ihr Kind fördert</a:t>
            </a:r>
          </a:p>
        </p:txBody>
      </p:sp>
      <p:sp>
        <p:nvSpPr>
          <p:cNvPr id="56323" name="Text Box 2">
            <a:extLst>
              <a:ext uri="{FF2B5EF4-FFF2-40B4-BE49-F238E27FC236}">
                <a16:creationId xmlns:a16="http://schemas.microsoft.com/office/drawing/2014/main" id="{C5C26432-2F18-4D53-AA2A-01CF12362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760" tIns="50760" rIns="50760" bIns="50760" anchor="ctr"/>
          <a:lstStyle>
            <a:lvl1pPr marL="2651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chemeClr val="bg1"/>
                </a:solidFill>
                <a:latin typeface="Gill Sans" charset="0"/>
                <a:ea typeface="ヒラギノ角ゴ ProN W3" charset="-128"/>
              </a:defRPr>
            </a:lvl1pPr>
            <a:lvl2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chemeClr val="bg1"/>
                </a:solidFill>
                <a:latin typeface="Gill Sans" charset="0"/>
                <a:ea typeface="ヒラギノ角ゴ ProN W3" charset="-128"/>
              </a:defRPr>
            </a:lvl2pPr>
            <a:lvl3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chemeClr val="bg1"/>
                </a:solidFill>
                <a:latin typeface="Gill Sans" charset="0"/>
                <a:ea typeface="ヒラギノ角ゴ ProN W3" charset="-128"/>
              </a:defRPr>
            </a:lvl3pPr>
            <a:lvl4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chemeClr val="bg1"/>
                </a:solidFill>
                <a:latin typeface="Gill Sans" charset="0"/>
                <a:ea typeface="ヒラギノ角ゴ ProN W3" charset="-128"/>
              </a:defRPr>
            </a:lvl4pPr>
            <a:lvl5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chemeClr val="bg1"/>
                </a:solidFill>
                <a:latin typeface="Gill Sans" charset="0"/>
                <a:ea typeface="ヒラギノ角ゴ ProN W3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chemeClr val="bg1"/>
                </a:solidFill>
                <a:latin typeface="Gill Sans" charset="0"/>
                <a:ea typeface="ヒラギノ角ゴ ProN W3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chemeClr val="bg1"/>
                </a:solidFill>
                <a:latin typeface="Gill Sans" charset="0"/>
                <a:ea typeface="ヒラギノ角ゴ ProN W3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chemeClr val="bg1"/>
                </a:solidFill>
                <a:latin typeface="Gill Sans" charset="0"/>
                <a:ea typeface="ヒラギノ角ゴ ProN W3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chemeClr val="bg1"/>
                </a:solidFill>
                <a:latin typeface="Gill Sans" charset="0"/>
                <a:ea typeface="ヒラギノ角ゴ ProN W3" charset="-128"/>
              </a:defRPr>
            </a:lvl9pPr>
          </a:lstStyle>
          <a:p>
            <a:pPr eaLnBrk="1" hangingPunct="1">
              <a:spcBef>
                <a:spcPts val="2400"/>
              </a:spcBef>
              <a:buClr>
                <a:srgbClr val="000000"/>
              </a:buClr>
              <a:buSzPct val="171000"/>
            </a:pPr>
            <a:r>
              <a:rPr lang="de-DE" altLang="de-DE">
                <a:solidFill>
                  <a:srgbClr val="000000"/>
                </a:solidFill>
              </a:rPr>
              <a:t>Sprachbewusste und sprachanregende Gestaltung in verschiedenen Situationen, zum Beispiel:</a:t>
            </a:r>
          </a:p>
          <a:p>
            <a:pPr eaLnBrk="1" hangingPunct="1">
              <a:spcBef>
                <a:spcPts val="2400"/>
              </a:spcBef>
              <a:buClr>
                <a:srgbClr val="000000"/>
              </a:buClr>
              <a:buSzPct val="171000"/>
              <a:buFont typeface="Gill Sans" charset="0"/>
              <a:buChar char="•"/>
            </a:pPr>
            <a:r>
              <a:rPr lang="de-DE" altLang="de-DE">
                <a:solidFill>
                  <a:srgbClr val="000000"/>
                </a:solidFill>
              </a:rPr>
              <a:t>Gesprächskreis</a:t>
            </a:r>
          </a:p>
          <a:p>
            <a:pPr eaLnBrk="1" hangingPunct="1">
              <a:spcBef>
                <a:spcPts val="2400"/>
              </a:spcBef>
              <a:buClr>
                <a:srgbClr val="000000"/>
              </a:buClr>
              <a:buSzPct val="171000"/>
              <a:buFont typeface="Gill Sans" charset="0"/>
              <a:buChar char="•"/>
            </a:pPr>
            <a:r>
              <a:rPr lang="de-DE" altLang="de-DE">
                <a:solidFill>
                  <a:srgbClr val="000000"/>
                </a:solidFill>
              </a:rPr>
              <a:t> Rollenspiele</a:t>
            </a:r>
          </a:p>
          <a:p>
            <a:pPr eaLnBrk="1" hangingPunct="1">
              <a:spcBef>
                <a:spcPts val="2400"/>
              </a:spcBef>
              <a:buClr>
                <a:srgbClr val="000000"/>
              </a:buClr>
              <a:buSzPct val="171000"/>
              <a:buFont typeface="Gill Sans" charset="0"/>
              <a:buChar char="•"/>
            </a:pPr>
            <a:r>
              <a:rPr lang="de-DE" altLang="de-DE">
                <a:solidFill>
                  <a:srgbClr val="000000"/>
                </a:solidFill>
              </a:rPr>
              <a:t>Gemeinsames Essen</a:t>
            </a:r>
          </a:p>
          <a:p>
            <a:pPr eaLnBrk="1" hangingPunct="1">
              <a:spcBef>
                <a:spcPts val="2400"/>
              </a:spcBef>
              <a:buClr>
                <a:srgbClr val="000000"/>
              </a:buClr>
              <a:buSzPct val="171000"/>
              <a:buFont typeface="Gill Sans" charset="0"/>
              <a:buChar char="•"/>
            </a:pPr>
            <a:r>
              <a:rPr lang="de-DE" altLang="de-DE">
                <a:solidFill>
                  <a:srgbClr val="000000"/>
                </a:solidFill>
              </a:rPr>
              <a:t> Begrüßung und Verabschiedung</a:t>
            </a:r>
          </a:p>
          <a:p>
            <a:pPr eaLnBrk="1" hangingPunct="1">
              <a:spcBef>
                <a:spcPts val="2400"/>
              </a:spcBef>
              <a:buClr>
                <a:srgbClr val="000000"/>
              </a:buClr>
              <a:buSzPct val="171000"/>
              <a:buFont typeface="Gill Sans" charset="0"/>
              <a:buNone/>
            </a:pPr>
            <a:endParaRPr lang="de-DE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1">
            <a:extLst>
              <a:ext uri="{FF2B5EF4-FFF2-40B4-BE49-F238E27FC236}">
                <a16:creationId xmlns:a16="http://schemas.microsoft.com/office/drawing/2014/main" id="{8A554229-5FD4-415A-93E1-824CEC67E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0" tIns="50760" rIns="50760" bIns="50760" anchor="ctr"/>
          <a:lstStyle>
            <a:lvl1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1pPr>
            <a:lvl2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2pPr>
            <a:lvl3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3pPr>
            <a:lvl4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4pPr>
            <a:lvl5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5pPr>
            <a:lvl6pPr marL="25146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6pPr>
            <a:lvl7pPr marL="29718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7pPr>
            <a:lvl8pPr marL="34290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8pPr>
            <a:lvl9pPr marL="38862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3600">
                <a:solidFill>
                  <a:srgbClr val="00B050"/>
                </a:solidFill>
              </a:rPr>
              <a:t>Wie die KiTa Ihr Kind fördert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de-DE" sz="4800"/>
          </a:p>
        </p:txBody>
      </p:sp>
      <p:sp>
        <p:nvSpPr>
          <p:cNvPr id="45058" name="Text Box 2">
            <a:extLst>
              <a:ext uri="{FF2B5EF4-FFF2-40B4-BE49-F238E27FC236}">
                <a16:creationId xmlns:a16="http://schemas.microsoft.com/office/drawing/2014/main" id="{E189CF12-BD33-49B9-BADD-18252882E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</p:spPr>
        <p:txBody>
          <a:bodyPr lIns="50760" tIns="50760" rIns="50760" bIns="50760" anchor="ctr"/>
          <a:lstStyle>
            <a:lvl1pPr marL="26670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1pPr>
            <a:lvl2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2pPr>
            <a:lvl3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3pPr>
            <a:lvl4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4pPr>
            <a:lvl5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2400"/>
              </a:spcBef>
              <a:buSzPct val="171000"/>
              <a:defRPr/>
            </a:pPr>
            <a:r>
              <a:rPr lang="en-US" altLang="de-DE" dirty="0">
                <a:ea typeface="+mn-ea"/>
              </a:rPr>
              <a:t>    </a:t>
            </a:r>
          </a:p>
          <a:p>
            <a:pPr marL="265113" eaLnBrk="1" hangingPunct="1">
              <a:spcBef>
                <a:spcPts val="2400"/>
              </a:spcBef>
              <a:buClr>
                <a:srgbClr val="000000"/>
              </a:buClr>
              <a:buSzPct val="171000"/>
              <a:buFont typeface="Gill Sans" charset="0"/>
              <a:buChar char="•"/>
              <a:defRPr/>
            </a:pPr>
            <a:r>
              <a:rPr lang="en-US" altLang="de-DE" dirty="0">
                <a:ea typeface="+mn-ea"/>
              </a:rPr>
              <a:t> </a:t>
            </a:r>
            <a:r>
              <a:rPr lang="en-US" altLang="de-DE" dirty="0" err="1">
                <a:ea typeface="+mn-ea"/>
              </a:rPr>
              <a:t>Alle</a:t>
            </a:r>
            <a:r>
              <a:rPr lang="en-US" altLang="de-DE" dirty="0">
                <a:ea typeface="+mn-ea"/>
              </a:rPr>
              <a:t> Mitarbeiter </a:t>
            </a:r>
            <a:r>
              <a:rPr lang="en-US" altLang="de-DE" dirty="0" err="1">
                <a:ea typeface="+mn-ea"/>
              </a:rPr>
              <a:t>wurden</a:t>
            </a:r>
            <a:r>
              <a:rPr lang="en-US" altLang="de-DE" dirty="0">
                <a:ea typeface="+mn-ea"/>
              </a:rPr>
              <a:t> </a:t>
            </a:r>
            <a:r>
              <a:rPr lang="en-US" altLang="de-DE" dirty="0" err="1">
                <a:ea typeface="+mn-ea"/>
              </a:rPr>
              <a:t>geschult</a:t>
            </a:r>
            <a:r>
              <a:rPr lang="en-US" altLang="de-DE" dirty="0">
                <a:ea typeface="+mn-ea"/>
              </a:rPr>
              <a:t>.</a:t>
            </a:r>
          </a:p>
          <a:p>
            <a:pPr marL="265113" eaLnBrk="1" hangingPunct="1">
              <a:spcBef>
                <a:spcPts val="2400"/>
              </a:spcBef>
              <a:buClr>
                <a:srgbClr val="000000"/>
              </a:buClr>
              <a:buSzPct val="171000"/>
              <a:buFont typeface="Gill Sans" charset="0"/>
              <a:buChar char="•"/>
              <a:defRPr/>
            </a:pPr>
            <a:r>
              <a:rPr lang="en-US" altLang="de-DE" dirty="0">
                <a:ea typeface="+mn-ea"/>
              </a:rPr>
              <a:t>Die </a:t>
            </a:r>
            <a:r>
              <a:rPr lang="en-US" altLang="de-DE" dirty="0" err="1">
                <a:ea typeface="+mn-ea"/>
              </a:rPr>
              <a:t>Sprachentwicklung</a:t>
            </a:r>
            <a:r>
              <a:rPr lang="en-US" altLang="de-DE" dirty="0">
                <a:ea typeface="+mn-ea"/>
              </a:rPr>
              <a:t> </a:t>
            </a:r>
            <a:r>
              <a:rPr lang="en-US" altLang="de-DE" dirty="0" err="1">
                <a:ea typeface="+mn-ea"/>
              </a:rPr>
              <a:t>aller</a:t>
            </a:r>
            <a:r>
              <a:rPr lang="en-US" altLang="de-DE" dirty="0">
                <a:ea typeface="+mn-ea"/>
              </a:rPr>
              <a:t> Kinder </a:t>
            </a:r>
            <a:r>
              <a:rPr lang="en-US" altLang="de-DE" dirty="0" err="1">
                <a:ea typeface="+mn-ea"/>
              </a:rPr>
              <a:t>wird</a:t>
            </a:r>
            <a:r>
              <a:rPr lang="en-US" altLang="de-DE" dirty="0">
                <a:ea typeface="+mn-ea"/>
              </a:rPr>
              <a:t> in </a:t>
            </a:r>
            <a:r>
              <a:rPr lang="en-US" altLang="de-DE" dirty="0" err="1">
                <a:ea typeface="+mn-ea"/>
              </a:rPr>
              <a:t>Beobachtungsbögen</a:t>
            </a:r>
            <a:r>
              <a:rPr lang="en-US" altLang="de-DE" dirty="0">
                <a:ea typeface="+mn-ea"/>
              </a:rPr>
              <a:t> (BASIK) </a:t>
            </a:r>
            <a:r>
              <a:rPr lang="en-US" altLang="de-DE" dirty="0" err="1">
                <a:ea typeface="+mn-ea"/>
              </a:rPr>
              <a:t>festgehalten</a:t>
            </a:r>
            <a:r>
              <a:rPr lang="en-US" altLang="de-DE" dirty="0">
                <a:ea typeface="+mn-ea"/>
              </a:rPr>
              <a:t>. </a:t>
            </a:r>
          </a:p>
          <a:p>
            <a:pPr marL="265113" eaLnBrk="1" hangingPunct="1">
              <a:spcBef>
                <a:spcPts val="2400"/>
              </a:spcBef>
              <a:buClr>
                <a:srgbClr val="000000"/>
              </a:buClr>
              <a:buSzPct val="171000"/>
              <a:buFont typeface="Gill Sans" charset="0"/>
              <a:buChar char="•"/>
              <a:defRPr/>
            </a:pPr>
            <a:r>
              <a:rPr lang="en-US" altLang="de-DE" dirty="0">
                <a:ea typeface="+mn-ea"/>
              </a:rPr>
              <a:t> Es </a:t>
            </a:r>
            <a:r>
              <a:rPr lang="en-US" altLang="de-DE" dirty="0" err="1">
                <a:ea typeface="+mn-ea"/>
              </a:rPr>
              <a:t>gibt</a:t>
            </a:r>
            <a:r>
              <a:rPr lang="en-US" altLang="de-DE" dirty="0">
                <a:ea typeface="+mn-ea"/>
              </a:rPr>
              <a:t> </a:t>
            </a:r>
            <a:r>
              <a:rPr lang="en-US" altLang="de-DE" dirty="0" err="1">
                <a:ea typeface="+mn-ea"/>
              </a:rPr>
              <a:t>einen</a:t>
            </a:r>
            <a:r>
              <a:rPr lang="en-US" altLang="de-DE" dirty="0">
                <a:ea typeface="+mn-ea"/>
              </a:rPr>
              <a:t> </a:t>
            </a:r>
            <a:r>
              <a:rPr lang="en-US" altLang="de-DE" dirty="0" err="1">
                <a:ea typeface="+mn-ea"/>
              </a:rPr>
              <a:t>offiziellen</a:t>
            </a:r>
            <a:r>
              <a:rPr lang="en-US" altLang="de-DE" dirty="0">
                <a:ea typeface="+mn-ea"/>
              </a:rPr>
              <a:t> </a:t>
            </a:r>
            <a:r>
              <a:rPr lang="en-US" altLang="de-DE" dirty="0" err="1">
                <a:ea typeface="+mn-ea"/>
              </a:rPr>
              <a:t>jährlichen</a:t>
            </a:r>
            <a:r>
              <a:rPr lang="en-US" altLang="de-DE" dirty="0">
                <a:ea typeface="+mn-ea"/>
              </a:rPr>
              <a:t> </a:t>
            </a:r>
            <a:r>
              <a:rPr lang="en-US" altLang="de-DE" dirty="0" err="1">
                <a:ea typeface="+mn-ea"/>
              </a:rPr>
              <a:t>Austausch</a:t>
            </a:r>
            <a:r>
              <a:rPr lang="en-US" altLang="de-DE" dirty="0">
                <a:ea typeface="+mn-ea"/>
              </a:rPr>
              <a:t> </a:t>
            </a:r>
            <a:r>
              <a:rPr lang="en-US" altLang="de-DE" dirty="0" err="1">
                <a:ea typeface="+mn-ea"/>
              </a:rPr>
              <a:t>mit</a:t>
            </a:r>
            <a:r>
              <a:rPr lang="en-US" altLang="de-DE" dirty="0">
                <a:ea typeface="+mn-ea"/>
              </a:rPr>
              <a:t> den </a:t>
            </a:r>
            <a:r>
              <a:rPr lang="en-US" altLang="de-DE" dirty="0" err="1">
                <a:ea typeface="+mn-ea"/>
              </a:rPr>
              <a:t>Eltern</a:t>
            </a:r>
            <a:r>
              <a:rPr lang="en-US" altLang="de-DE" dirty="0">
                <a:ea typeface="+mn-ea"/>
              </a:rPr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">
            <a:extLst>
              <a:ext uri="{FF2B5EF4-FFF2-40B4-BE49-F238E27FC236}">
                <a16:creationId xmlns:a16="http://schemas.microsoft.com/office/drawing/2014/main" id="{DB6CEE7E-1C34-4303-B015-ABAD7572D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0" tIns="50760" rIns="50760" bIns="50760" anchor="ctr"/>
          <a:lstStyle>
            <a:lvl1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1pPr>
            <a:lvl2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2pPr>
            <a:lvl3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3pPr>
            <a:lvl4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4pPr>
            <a:lvl5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5pPr>
            <a:lvl6pPr marL="25146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6pPr>
            <a:lvl7pPr marL="29718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7pPr>
            <a:lvl8pPr marL="34290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8pPr>
            <a:lvl9pPr marL="38862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8400"/>
              <a:t>Sprache</a:t>
            </a:r>
            <a:br>
              <a:rPr lang="en-US" altLang="de-DE" sz="8400"/>
            </a:br>
            <a:r>
              <a:rPr lang="en-US" altLang="de-DE" sz="4800"/>
              <a:t>Begegnung mit Symbolen und Schrift</a:t>
            </a:r>
          </a:p>
        </p:txBody>
      </p:sp>
      <p:sp>
        <p:nvSpPr>
          <p:cNvPr id="51202" name="Text Box 2">
            <a:extLst>
              <a:ext uri="{FF2B5EF4-FFF2-40B4-BE49-F238E27FC236}">
                <a16:creationId xmlns:a16="http://schemas.microsoft.com/office/drawing/2014/main" id="{3A412A61-BC13-4629-8DB3-3476D58A4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63" y="2787650"/>
            <a:ext cx="10777537" cy="6264275"/>
          </a:xfrm>
          <a:prstGeom prst="rect">
            <a:avLst/>
          </a:prstGeom>
          <a:noFill/>
          <a:ln>
            <a:noFill/>
          </a:ln>
          <a:effectLst/>
        </p:spPr>
        <p:txBody>
          <a:bodyPr lIns="50760" tIns="50760" rIns="50760" bIns="50760" anchor="ctr"/>
          <a:lstStyle>
            <a:lvl1pPr marL="26670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1pPr>
            <a:lvl2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2pPr>
            <a:lvl3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3pPr>
            <a:lvl4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4pPr>
            <a:lvl5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2400"/>
              </a:spcBef>
              <a:buSzPct val="171000"/>
              <a:defRPr/>
            </a:pPr>
            <a:r>
              <a:rPr lang="en-US" altLang="de-DE" sz="3300" dirty="0">
                <a:ea typeface="+mn-ea"/>
              </a:rPr>
              <a:t>     Das Kind...</a:t>
            </a:r>
          </a:p>
          <a:p>
            <a:pPr marL="265113" eaLnBrk="1" hangingPunct="1">
              <a:spcBef>
                <a:spcPts val="1888"/>
              </a:spcBef>
              <a:buClr>
                <a:srgbClr val="000000"/>
              </a:buClr>
              <a:buSzPct val="171000"/>
              <a:buFont typeface="Gill Sans" charset="0"/>
              <a:buChar char="•"/>
              <a:defRPr/>
            </a:pPr>
            <a:r>
              <a:rPr lang="en-US" altLang="de-DE" sz="3300" dirty="0">
                <a:ea typeface="+mn-ea"/>
              </a:rPr>
              <a:t> </a:t>
            </a:r>
            <a:r>
              <a:rPr lang="en-US" altLang="de-DE" sz="3300" dirty="0" err="1">
                <a:ea typeface="+mn-ea"/>
              </a:rPr>
              <a:t>leitet</a:t>
            </a:r>
            <a:r>
              <a:rPr lang="en-US" altLang="de-DE" sz="3300" dirty="0">
                <a:ea typeface="+mn-ea"/>
              </a:rPr>
              <a:t> </a:t>
            </a:r>
            <a:r>
              <a:rPr lang="en-US" altLang="de-DE" sz="3300" dirty="0" err="1">
                <a:ea typeface="+mn-ea"/>
              </a:rPr>
              <a:t>Handlungen</a:t>
            </a:r>
            <a:r>
              <a:rPr lang="en-US" altLang="de-DE" sz="3300" dirty="0">
                <a:ea typeface="+mn-ea"/>
              </a:rPr>
              <a:t> </a:t>
            </a:r>
            <a:r>
              <a:rPr lang="en-US" altLang="de-DE" sz="3300" dirty="0" err="1">
                <a:ea typeface="+mn-ea"/>
              </a:rPr>
              <a:t>aus</a:t>
            </a:r>
            <a:r>
              <a:rPr lang="en-US" altLang="de-DE" sz="3300" dirty="0">
                <a:ea typeface="+mn-ea"/>
              </a:rPr>
              <a:t> </a:t>
            </a:r>
            <a:r>
              <a:rPr lang="en-US" altLang="de-DE" sz="3300" dirty="0" err="1">
                <a:ea typeface="+mn-ea"/>
              </a:rPr>
              <a:t>Verkehrszeichen</a:t>
            </a:r>
            <a:r>
              <a:rPr lang="en-US" altLang="de-DE" sz="3300" dirty="0">
                <a:ea typeface="+mn-ea"/>
              </a:rPr>
              <a:t> ab</a:t>
            </a:r>
          </a:p>
          <a:p>
            <a:pPr marL="265113" eaLnBrk="1" hangingPunct="1">
              <a:spcBef>
                <a:spcPts val="1888"/>
              </a:spcBef>
              <a:buClr>
                <a:srgbClr val="000000"/>
              </a:buClr>
              <a:buSzPct val="171000"/>
              <a:buFont typeface="Gill Sans" charset="0"/>
              <a:buChar char="•"/>
              <a:defRPr/>
            </a:pPr>
            <a:r>
              <a:rPr lang="en-US" altLang="de-DE" sz="3300" dirty="0">
                <a:ea typeface="+mn-ea"/>
              </a:rPr>
              <a:t> </a:t>
            </a:r>
            <a:r>
              <a:rPr lang="en-US" altLang="de-DE" sz="3300" dirty="0" err="1">
                <a:ea typeface="+mn-ea"/>
              </a:rPr>
              <a:t>kennt</a:t>
            </a:r>
            <a:r>
              <a:rPr lang="en-US" altLang="de-DE" sz="3300" dirty="0">
                <a:ea typeface="+mn-ea"/>
              </a:rPr>
              <a:t> </a:t>
            </a:r>
            <a:r>
              <a:rPr lang="en-US" altLang="de-DE" sz="3300" dirty="0" err="1">
                <a:ea typeface="+mn-ea"/>
              </a:rPr>
              <a:t>gebräuchliche</a:t>
            </a:r>
            <a:r>
              <a:rPr lang="en-US" altLang="de-DE" sz="3300" dirty="0">
                <a:ea typeface="+mn-ea"/>
              </a:rPr>
              <a:t> </a:t>
            </a:r>
            <a:r>
              <a:rPr lang="en-US" altLang="de-DE" sz="3300" dirty="0" err="1">
                <a:ea typeface="+mn-ea"/>
              </a:rPr>
              <a:t>Symbole</a:t>
            </a:r>
            <a:r>
              <a:rPr lang="en-US" altLang="de-DE" sz="3300" dirty="0">
                <a:ea typeface="+mn-ea"/>
              </a:rPr>
              <a:t> und </a:t>
            </a:r>
            <a:r>
              <a:rPr lang="en-US" altLang="de-DE" sz="3300" dirty="0" err="1">
                <a:ea typeface="+mn-ea"/>
              </a:rPr>
              <a:t>Piktogramme</a:t>
            </a:r>
            <a:r>
              <a:rPr lang="en-US" altLang="de-DE" sz="3300" dirty="0">
                <a:ea typeface="+mn-ea"/>
              </a:rPr>
              <a:t> !</a:t>
            </a:r>
          </a:p>
          <a:p>
            <a:pPr marL="265113" eaLnBrk="1" hangingPunct="1">
              <a:spcBef>
                <a:spcPts val="1888"/>
              </a:spcBef>
              <a:buClr>
                <a:srgbClr val="000000"/>
              </a:buClr>
              <a:buSzPct val="171000"/>
              <a:buFont typeface="Gill Sans" charset="0"/>
              <a:buChar char="•"/>
              <a:defRPr/>
            </a:pPr>
            <a:r>
              <a:rPr lang="en-US" altLang="de-DE" sz="3300" dirty="0">
                <a:ea typeface="+mn-ea"/>
              </a:rPr>
              <a:t> </a:t>
            </a:r>
            <a:r>
              <a:rPr lang="en-US" altLang="de-DE" sz="3300" dirty="0" err="1">
                <a:ea typeface="+mn-ea"/>
              </a:rPr>
              <a:t>erfindet</a:t>
            </a:r>
            <a:r>
              <a:rPr lang="en-US" altLang="de-DE" sz="3300" dirty="0">
                <a:ea typeface="+mn-ea"/>
              </a:rPr>
              <a:t> </a:t>
            </a:r>
            <a:r>
              <a:rPr lang="en-US" altLang="de-DE" sz="3300" dirty="0" err="1">
                <a:ea typeface="+mn-ea"/>
              </a:rPr>
              <a:t>selbst</a:t>
            </a:r>
            <a:r>
              <a:rPr lang="en-US" altLang="de-DE" sz="3300" dirty="0">
                <a:ea typeface="+mn-ea"/>
              </a:rPr>
              <a:t> </a:t>
            </a:r>
            <a:r>
              <a:rPr lang="en-US" altLang="de-DE" sz="3300" dirty="0" err="1">
                <a:ea typeface="+mn-ea"/>
              </a:rPr>
              <a:t>Symbole</a:t>
            </a:r>
            <a:endParaRPr lang="en-US" altLang="de-DE" sz="3300" dirty="0">
              <a:ea typeface="+mn-ea"/>
            </a:endParaRPr>
          </a:p>
          <a:p>
            <a:pPr marL="265113" eaLnBrk="1" hangingPunct="1">
              <a:spcBef>
                <a:spcPts val="1888"/>
              </a:spcBef>
              <a:buClr>
                <a:srgbClr val="000000"/>
              </a:buClr>
              <a:buSzPct val="171000"/>
              <a:buFont typeface="Gill Sans" charset="0"/>
              <a:buChar char="•"/>
              <a:defRPr/>
            </a:pPr>
            <a:r>
              <a:rPr lang="en-US" altLang="de-DE" sz="3300" dirty="0">
                <a:ea typeface="+mn-ea"/>
              </a:rPr>
              <a:t> </a:t>
            </a:r>
            <a:r>
              <a:rPr lang="en-US" altLang="de-DE" sz="3300" dirty="0" err="1">
                <a:ea typeface="+mn-ea"/>
              </a:rPr>
              <a:t>versteht</a:t>
            </a:r>
            <a:r>
              <a:rPr lang="en-US" altLang="de-DE" sz="3300" dirty="0">
                <a:ea typeface="+mn-ea"/>
              </a:rPr>
              <a:t> </a:t>
            </a:r>
            <a:r>
              <a:rPr lang="en-US" altLang="de-DE" sz="3300" dirty="0" err="1">
                <a:ea typeface="+mn-ea"/>
              </a:rPr>
              <a:t>Symbole</a:t>
            </a:r>
            <a:r>
              <a:rPr lang="en-US" altLang="de-DE" sz="3300" dirty="0">
                <a:ea typeface="+mn-ea"/>
              </a:rPr>
              <a:t> </a:t>
            </a:r>
            <a:r>
              <a:rPr lang="en-US" altLang="de-DE" sz="3300" dirty="0" err="1">
                <a:ea typeface="+mn-ea"/>
              </a:rPr>
              <a:t>im</a:t>
            </a:r>
            <a:r>
              <a:rPr lang="en-US" altLang="de-DE" sz="3300" dirty="0">
                <a:ea typeface="+mn-ea"/>
              </a:rPr>
              <a:t> </a:t>
            </a:r>
            <a:r>
              <a:rPr lang="en-US" altLang="de-DE" sz="3300" dirty="0" err="1">
                <a:ea typeface="+mn-ea"/>
              </a:rPr>
              <a:t>Alltag</a:t>
            </a:r>
            <a:endParaRPr lang="en-US" altLang="de-DE" sz="3300" dirty="0">
              <a:ea typeface="+mn-ea"/>
            </a:endParaRPr>
          </a:p>
          <a:p>
            <a:pPr marL="265113" eaLnBrk="1" hangingPunct="1">
              <a:spcBef>
                <a:spcPts val="1888"/>
              </a:spcBef>
              <a:buClr>
                <a:srgbClr val="000000"/>
              </a:buClr>
              <a:buSzPct val="171000"/>
              <a:buFont typeface="Gill Sans" charset="0"/>
              <a:buChar char="•"/>
              <a:defRPr/>
            </a:pPr>
            <a:r>
              <a:rPr lang="en-US" altLang="de-DE" sz="3300" dirty="0">
                <a:ea typeface="+mn-ea"/>
              </a:rPr>
              <a:t> </a:t>
            </a:r>
            <a:r>
              <a:rPr lang="en-US" altLang="de-DE" sz="3300" dirty="0" err="1">
                <a:ea typeface="+mn-ea"/>
              </a:rPr>
              <a:t>interessiert</a:t>
            </a:r>
            <a:r>
              <a:rPr lang="en-US" altLang="de-DE" sz="3300" dirty="0">
                <a:ea typeface="+mn-ea"/>
              </a:rPr>
              <a:t> </a:t>
            </a:r>
            <a:r>
              <a:rPr lang="en-US" altLang="de-DE" sz="3300" dirty="0" err="1">
                <a:ea typeface="+mn-ea"/>
              </a:rPr>
              <a:t>sich</a:t>
            </a:r>
            <a:r>
              <a:rPr lang="en-US" altLang="de-DE" sz="3300" dirty="0">
                <a:ea typeface="+mn-ea"/>
              </a:rPr>
              <a:t> </a:t>
            </a:r>
            <a:r>
              <a:rPr lang="en-US" altLang="de-DE" sz="3300" dirty="0" err="1">
                <a:ea typeface="+mn-ea"/>
              </a:rPr>
              <a:t>für</a:t>
            </a:r>
            <a:r>
              <a:rPr lang="en-US" altLang="de-DE" sz="3300" dirty="0">
                <a:ea typeface="+mn-ea"/>
              </a:rPr>
              <a:t> </a:t>
            </a:r>
            <a:r>
              <a:rPr lang="en-US" altLang="de-DE" sz="3300" dirty="0" err="1">
                <a:ea typeface="+mn-ea"/>
              </a:rPr>
              <a:t>Buchstaben</a:t>
            </a:r>
            <a:endParaRPr lang="en-US" altLang="de-DE" sz="3300" dirty="0">
              <a:ea typeface="+mn-ea"/>
            </a:endParaRPr>
          </a:p>
          <a:p>
            <a:pPr marL="265113" eaLnBrk="1" hangingPunct="1">
              <a:spcBef>
                <a:spcPts val="1888"/>
              </a:spcBef>
              <a:buClr>
                <a:srgbClr val="000000"/>
              </a:buClr>
              <a:buSzPct val="171000"/>
              <a:buFont typeface="Gill Sans" charset="0"/>
              <a:buChar char="•"/>
              <a:defRPr/>
            </a:pPr>
            <a:r>
              <a:rPr lang="en-US" altLang="de-DE" sz="3300" dirty="0">
                <a:ea typeface="+mn-ea"/>
              </a:rPr>
              <a:t> hat </a:t>
            </a:r>
            <a:r>
              <a:rPr lang="en-US" altLang="de-DE" sz="3300" dirty="0" err="1">
                <a:ea typeface="+mn-ea"/>
              </a:rPr>
              <a:t>Interesse</a:t>
            </a:r>
            <a:r>
              <a:rPr lang="en-US" altLang="de-DE" sz="3300" dirty="0">
                <a:ea typeface="+mn-ea"/>
              </a:rPr>
              <a:t> am </a:t>
            </a:r>
            <a:r>
              <a:rPr lang="en-US" altLang="de-DE" sz="3300" dirty="0" err="1">
                <a:ea typeface="+mn-ea"/>
              </a:rPr>
              <a:t>Umgang</a:t>
            </a:r>
            <a:r>
              <a:rPr lang="en-US" altLang="de-DE" sz="3300" dirty="0">
                <a:ea typeface="+mn-ea"/>
              </a:rPr>
              <a:t> </a:t>
            </a:r>
            <a:r>
              <a:rPr lang="en-US" altLang="de-DE" sz="3300" dirty="0" err="1">
                <a:ea typeface="+mn-ea"/>
              </a:rPr>
              <a:t>mit</a:t>
            </a:r>
            <a:r>
              <a:rPr lang="en-US" altLang="de-DE" sz="3300" dirty="0">
                <a:ea typeface="+mn-ea"/>
              </a:rPr>
              <a:t> </a:t>
            </a:r>
            <a:r>
              <a:rPr lang="en-US" altLang="de-DE" sz="3300" dirty="0" err="1">
                <a:ea typeface="+mn-ea"/>
              </a:rPr>
              <a:t>Büchern</a:t>
            </a:r>
            <a:endParaRPr lang="en-US" altLang="de-DE" sz="3300" dirty="0">
              <a:ea typeface="+mn-ea"/>
            </a:endParaRPr>
          </a:p>
          <a:p>
            <a:pPr marL="265113" eaLnBrk="1" hangingPunct="1">
              <a:spcBef>
                <a:spcPts val="1888"/>
              </a:spcBef>
              <a:buClr>
                <a:srgbClr val="000000"/>
              </a:buClr>
              <a:buSzPct val="171000"/>
              <a:buFont typeface="Gill Sans" charset="0"/>
              <a:buChar char="•"/>
              <a:defRPr/>
            </a:pPr>
            <a:r>
              <a:rPr lang="en-US" altLang="de-DE" sz="3300" dirty="0">
                <a:ea typeface="+mn-ea"/>
              </a:rPr>
              <a:t> </a:t>
            </a:r>
            <a:r>
              <a:rPr lang="en-US" altLang="de-DE" sz="3300" dirty="0" err="1">
                <a:ea typeface="+mn-ea"/>
              </a:rPr>
              <a:t>entwickelt</a:t>
            </a:r>
            <a:r>
              <a:rPr lang="en-US" altLang="de-DE" sz="3300" dirty="0">
                <a:ea typeface="+mn-ea"/>
              </a:rPr>
              <a:t> </a:t>
            </a:r>
            <a:r>
              <a:rPr lang="en-US" altLang="de-DE" sz="3300" dirty="0" err="1">
                <a:ea typeface="+mn-ea"/>
              </a:rPr>
              <a:t>erstes</a:t>
            </a:r>
            <a:r>
              <a:rPr lang="en-US" altLang="de-DE" sz="3300" dirty="0">
                <a:ea typeface="+mn-ea"/>
              </a:rPr>
              <a:t> </a:t>
            </a:r>
            <a:r>
              <a:rPr lang="en-US" altLang="de-DE" sz="3300" dirty="0" err="1">
                <a:ea typeface="+mn-ea"/>
              </a:rPr>
              <a:t>Textverständnis</a:t>
            </a:r>
            <a:endParaRPr lang="en-US" altLang="de-DE" sz="3300" dirty="0">
              <a:ea typeface="+mn-ea"/>
            </a:endParaRPr>
          </a:p>
        </p:txBody>
      </p:sp>
      <p:pic>
        <p:nvPicPr>
          <p:cNvPr id="60420" name="Picture 3">
            <a:extLst>
              <a:ext uri="{FF2B5EF4-FFF2-40B4-BE49-F238E27FC236}">
                <a16:creationId xmlns:a16="http://schemas.microsoft.com/office/drawing/2014/main" id="{61820417-4086-4B51-B44D-3F747B6E8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825" y="5778500"/>
            <a:ext cx="16287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421" name="Picture 4">
            <a:extLst>
              <a:ext uri="{FF2B5EF4-FFF2-40B4-BE49-F238E27FC236}">
                <a16:creationId xmlns:a16="http://schemas.microsoft.com/office/drawing/2014/main" id="{DBD6E524-E8AC-4740-9C4A-B74144F7D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0" y="4483100"/>
            <a:ext cx="11049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422" name="Picture 5">
            <a:extLst>
              <a:ext uri="{FF2B5EF4-FFF2-40B4-BE49-F238E27FC236}">
                <a16:creationId xmlns:a16="http://schemas.microsoft.com/office/drawing/2014/main" id="{B998A68F-6B51-4E6C-B633-3DFCC393A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0" y="3149600"/>
            <a:ext cx="11049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423" name="Picture 6">
            <a:extLst>
              <a:ext uri="{FF2B5EF4-FFF2-40B4-BE49-F238E27FC236}">
                <a16:creationId xmlns:a16="http://schemas.microsoft.com/office/drawing/2014/main" id="{B5C4233C-8921-4D64-8D8B-61D48C535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163" y="7112000"/>
            <a:ext cx="1062037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1">
            <a:extLst>
              <a:ext uri="{FF2B5EF4-FFF2-40B4-BE49-F238E27FC236}">
                <a16:creationId xmlns:a16="http://schemas.microsoft.com/office/drawing/2014/main" id="{45ADF0B3-7232-4B0E-A7AB-B7F404A29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0" tIns="50760" rIns="50760" bIns="50760" anchor="ctr"/>
          <a:lstStyle>
            <a:lvl1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1pPr>
            <a:lvl2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2pPr>
            <a:lvl3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3pPr>
            <a:lvl4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4pPr>
            <a:lvl5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5pPr>
            <a:lvl6pPr marL="25146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6pPr>
            <a:lvl7pPr marL="29718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7pPr>
            <a:lvl8pPr marL="34290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8pPr>
            <a:lvl9pPr marL="38862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8400"/>
              <a:t>Sprache</a:t>
            </a:r>
            <a:br>
              <a:rPr lang="en-US" altLang="de-DE" sz="8400"/>
            </a:br>
            <a:r>
              <a:rPr lang="en-US" altLang="de-DE" sz="4800"/>
              <a:t>Schriftgebrauch</a:t>
            </a:r>
          </a:p>
        </p:txBody>
      </p:sp>
      <p:sp>
        <p:nvSpPr>
          <p:cNvPr id="52226" name="Text Box 2">
            <a:extLst>
              <a:ext uri="{FF2B5EF4-FFF2-40B4-BE49-F238E27FC236}">
                <a16:creationId xmlns:a16="http://schemas.microsoft.com/office/drawing/2014/main" id="{44776DB6-D962-437E-9F5B-1761E6DE2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2768600"/>
            <a:ext cx="7175500" cy="5715000"/>
          </a:xfrm>
          <a:prstGeom prst="rect">
            <a:avLst/>
          </a:prstGeom>
          <a:noFill/>
          <a:ln>
            <a:noFill/>
          </a:ln>
          <a:effectLst/>
        </p:spPr>
        <p:txBody>
          <a:bodyPr lIns="50760" tIns="50760" rIns="50760" bIns="50760" anchor="ctr"/>
          <a:lstStyle>
            <a:lvl1pPr marL="26670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1pPr>
            <a:lvl2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2pPr>
            <a:lvl3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3pPr>
            <a:lvl4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4pPr>
            <a:lvl5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2400"/>
              </a:spcBef>
              <a:buSzPct val="171000"/>
              <a:defRPr/>
            </a:pPr>
            <a:r>
              <a:rPr lang="en-US" altLang="de-DE" dirty="0">
                <a:ea typeface="+mn-ea"/>
              </a:rPr>
              <a:t>    </a:t>
            </a:r>
            <a:r>
              <a:rPr lang="en-US" altLang="de-DE" sz="3600" dirty="0">
                <a:ea typeface="+mn-ea"/>
              </a:rPr>
              <a:t>Das Kind...</a:t>
            </a:r>
          </a:p>
          <a:p>
            <a:pPr marL="265113" eaLnBrk="1" hangingPunct="1">
              <a:spcBef>
                <a:spcPts val="2400"/>
              </a:spcBef>
              <a:buClr>
                <a:srgbClr val="000000"/>
              </a:buClr>
              <a:buSzPct val="171000"/>
              <a:buFont typeface="Gill Sans" charset="0"/>
              <a:buChar char="•"/>
              <a:defRPr/>
            </a:pPr>
            <a:r>
              <a:rPr lang="en-US" altLang="de-DE" sz="3600" dirty="0">
                <a:ea typeface="+mn-ea"/>
              </a:rPr>
              <a:t> </a:t>
            </a:r>
            <a:r>
              <a:rPr lang="en-US" altLang="de-DE" sz="3600" dirty="0" err="1">
                <a:ea typeface="+mn-ea"/>
              </a:rPr>
              <a:t>gibt</a:t>
            </a:r>
            <a:r>
              <a:rPr lang="en-US" altLang="de-DE" sz="3600" dirty="0">
                <a:ea typeface="+mn-ea"/>
              </a:rPr>
              <a:t> </a:t>
            </a:r>
            <a:r>
              <a:rPr lang="en-US" altLang="de-DE" sz="3600" dirty="0" err="1">
                <a:ea typeface="+mn-ea"/>
              </a:rPr>
              <a:t>Formen</a:t>
            </a:r>
            <a:r>
              <a:rPr lang="en-US" altLang="de-DE" sz="3600" dirty="0">
                <a:ea typeface="+mn-ea"/>
              </a:rPr>
              <a:t> </a:t>
            </a:r>
            <a:r>
              <a:rPr lang="en-US" altLang="de-DE" sz="3600" dirty="0" err="1">
                <a:ea typeface="+mn-ea"/>
              </a:rPr>
              <a:t>richtig</a:t>
            </a:r>
            <a:r>
              <a:rPr lang="en-US" altLang="de-DE" sz="3600" dirty="0">
                <a:ea typeface="+mn-ea"/>
              </a:rPr>
              <a:t> </a:t>
            </a:r>
            <a:r>
              <a:rPr lang="en-US" altLang="de-DE" sz="3600" dirty="0" err="1">
                <a:ea typeface="+mn-ea"/>
              </a:rPr>
              <a:t>wieder</a:t>
            </a:r>
            <a:endParaRPr lang="en-US" altLang="de-DE" sz="3600" dirty="0">
              <a:ea typeface="+mn-ea"/>
            </a:endParaRPr>
          </a:p>
          <a:p>
            <a:pPr marL="265113" eaLnBrk="1" hangingPunct="1">
              <a:spcBef>
                <a:spcPts val="2400"/>
              </a:spcBef>
              <a:buClr>
                <a:srgbClr val="000000"/>
              </a:buClr>
              <a:buSzPct val="171000"/>
              <a:buFont typeface="Gill Sans" charset="0"/>
              <a:buChar char="•"/>
              <a:defRPr/>
            </a:pPr>
            <a:r>
              <a:rPr lang="en-US" altLang="de-DE" sz="3600" dirty="0">
                <a:ea typeface="+mn-ea"/>
              </a:rPr>
              <a:t> </a:t>
            </a:r>
            <a:r>
              <a:rPr lang="en-US" altLang="de-DE" sz="3600" dirty="0" err="1">
                <a:ea typeface="+mn-ea"/>
              </a:rPr>
              <a:t>schreibt</a:t>
            </a:r>
            <a:r>
              <a:rPr lang="en-US" altLang="de-DE" sz="3600" dirty="0">
                <a:ea typeface="+mn-ea"/>
              </a:rPr>
              <a:t> </a:t>
            </a:r>
            <a:r>
              <a:rPr lang="en-US" altLang="de-DE" sz="3600" dirty="0" err="1">
                <a:ea typeface="+mn-ea"/>
              </a:rPr>
              <a:t>erste</a:t>
            </a:r>
            <a:r>
              <a:rPr lang="en-US" altLang="de-DE" sz="3600" dirty="0">
                <a:ea typeface="+mn-ea"/>
              </a:rPr>
              <a:t> „</a:t>
            </a:r>
            <a:r>
              <a:rPr lang="en-US" altLang="de-DE" sz="3600" dirty="0" err="1">
                <a:ea typeface="+mn-ea"/>
              </a:rPr>
              <a:t>Kritzelbriefe</a:t>
            </a:r>
            <a:r>
              <a:rPr lang="ja-JP" altLang="de-DE" sz="3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</a:p>
          <a:p>
            <a:pPr marL="265113" eaLnBrk="1" hangingPunct="1">
              <a:spcBef>
                <a:spcPts val="2400"/>
              </a:spcBef>
              <a:buClr>
                <a:srgbClr val="000000"/>
              </a:buClr>
              <a:buSzPct val="171000"/>
              <a:buFont typeface="Gill Sans" charset="0"/>
              <a:buChar char="•"/>
              <a:defRPr/>
            </a:pPr>
            <a:r>
              <a:rPr lang="en-US" altLang="de-DE" sz="3600" dirty="0">
                <a:ea typeface="+mn-ea"/>
              </a:rPr>
              <a:t> „</a:t>
            </a:r>
            <a:r>
              <a:rPr lang="en-US" altLang="de-DE" sz="3600" dirty="0" err="1">
                <a:ea typeface="+mn-ea"/>
              </a:rPr>
              <a:t>schreibt</a:t>
            </a:r>
            <a:r>
              <a:rPr lang="ja-JP" altLang="de-DE" sz="3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de-DE" sz="3600" dirty="0">
                <a:ea typeface="+mn-ea"/>
              </a:rPr>
              <a:t> </a:t>
            </a:r>
            <a:r>
              <a:rPr lang="en-US" altLang="de-DE" sz="3600" dirty="0" err="1">
                <a:ea typeface="+mn-ea"/>
              </a:rPr>
              <a:t>seinen</a:t>
            </a:r>
            <a:r>
              <a:rPr lang="en-US" altLang="de-DE" sz="3600" dirty="0">
                <a:ea typeface="+mn-ea"/>
              </a:rPr>
              <a:t> </a:t>
            </a:r>
            <a:r>
              <a:rPr lang="en-US" altLang="de-DE" sz="3600" dirty="0" err="1">
                <a:ea typeface="+mn-ea"/>
              </a:rPr>
              <a:t>Namen</a:t>
            </a:r>
            <a:r>
              <a:rPr lang="en-US" altLang="de-DE" sz="3600" dirty="0">
                <a:ea typeface="+mn-ea"/>
              </a:rPr>
              <a:t> (malt </a:t>
            </a:r>
            <a:r>
              <a:rPr lang="en-US" altLang="de-DE" sz="3600" dirty="0" err="1">
                <a:ea typeface="+mn-ea"/>
              </a:rPr>
              <a:t>nach</a:t>
            </a:r>
            <a:r>
              <a:rPr lang="en-US" altLang="de-DE" sz="3600" dirty="0">
                <a:ea typeface="+mn-ea"/>
              </a:rPr>
              <a:t>)</a:t>
            </a:r>
          </a:p>
          <a:p>
            <a:pPr marL="265113" eaLnBrk="1" hangingPunct="1">
              <a:spcBef>
                <a:spcPts val="2400"/>
              </a:spcBef>
              <a:buClr>
                <a:srgbClr val="000000"/>
              </a:buClr>
              <a:buSzPct val="171000"/>
              <a:buFont typeface="Gill Sans" charset="0"/>
              <a:buChar char="•"/>
              <a:defRPr/>
            </a:pPr>
            <a:r>
              <a:rPr lang="en-US" altLang="de-DE" sz="3600" dirty="0">
                <a:ea typeface="+mn-ea"/>
              </a:rPr>
              <a:t> hat </a:t>
            </a:r>
            <a:r>
              <a:rPr lang="en-US" altLang="de-DE" sz="3600" dirty="0" err="1">
                <a:ea typeface="+mn-ea"/>
              </a:rPr>
              <a:t>Interesse</a:t>
            </a:r>
            <a:r>
              <a:rPr lang="en-US" altLang="de-DE" sz="3600" dirty="0">
                <a:ea typeface="+mn-ea"/>
              </a:rPr>
              <a:t> am </a:t>
            </a:r>
            <a:r>
              <a:rPr lang="en-US" altLang="de-DE" sz="3600" dirty="0" err="1">
                <a:ea typeface="+mn-ea"/>
              </a:rPr>
              <a:t>Umgang</a:t>
            </a:r>
            <a:r>
              <a:rPr lang="en-US" altLang="de-DE" sz="3600" dirty="0">
                <a:ea typeface="+mn-ea"/>
              </a:rPr>
              <a:t> </a:t>
            </a:r>
            <a:r>
              <a:rPr lang="en-US" altLang="de-DE" sz="3600" dirty="0" err="1">
                <a:ea typeface="+mn-ea"/>
              </a:rPr>
              <a:t>mit</a:t>
            </a:r>
            <a:r>
              <a:rPr lang="en-US" altLang="de-DE" sz="3600" dirty="0">
                <a:ea typeface="+mn-ea"/>
              </a:rPr>
              <a:t> </a:t>
            </a:r>
            <a:r>
              <a:rPr lang="en-US" altLang="de-DE" sz="3600" dirty="0" err="1">
                <a:ea typeface="+mn-ea"/>
              </a:rPr>
              <a:t>Büchern</a:t>
            </a:r>
            <a:r>
              <a:rPr lang="en-US" altLang="de-DE" sz="3600" dirty="0">
                <a:ea typeface="+mn-ea"/>
              </a:rPr>
              <a:t> / </a:t>
            </a:r>
            <a:r>
              <a:rPr lang="en-US" altLang="de-DE" sz="3600" dirty="0" err="1">
                <a:ea typeface="+mn-ea"/>
              </a:rPr>
              <a:t>Buchstaben</a:t>
            </a:r>
            <a:r>
              <a:rPr lang="en-US" altLang="de-DE" sz="3600" dirty="0">
                <a:ea typeface="+mn-ea"/>
              </a:rPr>
              <a:t> !</a:t>
            </a:r>
          </a:p>
        </p:txBody>
      </p:sp>
      <p:pic>
        <p:nvPicPr>
          <p:cNvPr id="62468" name="Picture 3">
            <a:extLst>
              <a:ext uri="{FF2B5EF4-FFF2-40B4-BE49-F238E27FC236}">
                <a16:creationId xmlns:a16="http://schemas.microsoft.com/office/drawing/2014/main" id="{94BB4C0D-3044-4B2F-81B2-175D51357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550" y="3952875"/>
            <a:ext cx="2641600" cy="3352800"/>
          </a:xfrm>
          <a:prstGeom prst="rect">
            <a:avLst/>
          </a:prstGeom>
          <a:noFill/>
          <a:ln>
            <a:noFill/>
          </a:ln>
          <a:effectLst>
            <a:outerShdw dist="76368" dir="2700000" algn="ctr" rotWithShape="0">
              <a:srgbClr val="000000">
                <a:alpha val="7501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3" name="Group 1">
            <a:extLst>
              <a:ext uri="{FF2B5EF4-FFF2-40B4-BE49-F238E27FC236}">
                <a16:creationId xmlns:a16="http://schemas.microsoft.com/office/drawing/2014/main" id="{6E373CAA-7EF8-4AD7-8245-877E9EAC106A}"/>
              </a:ext>
            </a:extLst>
          </p:cNvPr>
          <p:cNvGraphicFramePr>
            <a:graphicFrameLocks noGrp="1"/>
          </p:cNvGraphicFramePr>
          <p:nvPr/>
        </p:nvGraphicFramePr>
        <p:xfrm>
          <a:off x="1077913" y="1268413"/>
          <a:ext cx="10845800" cy="7197725"/>
        </p:xfrm>
        <a:graphic>
          <a:graphicData uri="http://schemas.openxmlformats.org/drawingml/2006/table">
            <a:tbl>
              <a:tblPr/>
              <a:tblGrid>
                <a:gridCol w="3614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6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4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82875">
                <a:tc gridSpan="3">
                  <a:txBody>
                    <a:bodyPr/>
                    <a:lstStyle>
                      <a:lvl1pPr algn="l" eaLnBrk="0" hangingPunct="0">
                        <a:spcBef>
                          <a:spcPts val="2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</a:tabLst>
                        <a:defRPr sz="3800">
                          <a:solidFill>
                            <a:srgbClr val="000000"/>
                          </a:solidFill>
                          <a:latin typeface="Gill Sans" charset="0"/>
                          <a:cs typeface="ヒラギノ角ゴ ProN W3" charset="0"/>
                        </a:defRPr>
                      </a:lvl1pPr>
                      <a:lvl2pPr algn="l" eaLnBrk="0" hangingPunct="0">
                        <a:spcBef>
                          <a:spcPts val="2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</a:tabLst>
                        <a:defRPr sz="3800">
                          <a:solidFill>
                            <a:srgbClr val="000000"/>
                          </a:solidFill>
                          <a:latin typeface="Gill Sans" charset="0"/>
                          <a:cs typeface="ヒラギノ角ゴ ProN W3" charset="0"/>
                        </a:defRPr>
                      </a:lvl2pPr>
                      <a:lvl3pPr algn="l" eaLnBrk="0" hangingPunct="0">
                        <a:spcBef>
                          <a:spcPts val="2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</a:tabLst>
                        <a:defRPr sz="3800">
                          <a:solidFill>
                            <a:srgbClr val="000000"/>
                          </a:solidFill>
                          <a:latin typeface="Gill Sans" charset="0"/>
                          <a:cs typeface="ヒラギノ角ゴ ProN W3" charset="0"/>
                        </a:defRPr>
                      </a:lvl3pPr>
                      <a:lvl4pPr algn="l" eaLnBrk="0" hangingPunct="0">
                        <a:spcBef>
                          <a:spcPts val="2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</a:tabLst>
                        <a:defRPr sz="3800">
                          <a:solidFill>
                            <a:srgbClr val="000000"/>
                          </a:solidFill>
                          <a:latin typeface="Gill Sans" charset="0"/>
                          <a:cs typeface="ヒラギノ角ゴ ProN W3" charset="0"/>
                        </a:defRPr>
                      </a:lvl4pPr>
                      <a:lvl5pPr algn="l" eaLnBrk="0" hangingPunct="0">
                        <a:spcBef>
                          <a:spcPts val="2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</a:tabLst>
                        <a:defRPr sz="3800">
                          <a:solidFill>
                            <a:srgbClr val="000000"/>
                          </a:solidFill>
                          <a:latin typeface="Gill Sans" charset="0"/>
                          <a:cs typeface="ヒラギノ角ゴ ProN W3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</a:tabLst>
                        <a:defRPr sz="3800">
                          <a:solidFill>
                            <a:srgbClr val="000000"/>
                          </a:solidFill>
                          <a:latin typeface="Gill Sans" charset="0"/>
                          <a:cs typeface="ヒラギノ角ゴ ProN W3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</a:tabLst>
                        <a:defRPr sz="3800">
                          <a:solidFill>
                            <a:srgbClr val="000000"/>
                          </a:solidFill>
                          <a:latin typeface="Gill Sans" charset="0"/>
                          <a:cs typeface="ヒラギノ角ゴ ProN W3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</a:tabLst>
                        <a:defRPr sz="3800">
                          <a:solidFill>
                            <a:srgbClr val="000000"/>
                          </a:solidFill>
                          <a:latin typeface="Gill Sans" charset="0"/>
                          <a:cs typeface="ヒラギノ角ゴ ProN W3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</a:tabLst>
                        <a:defRPr sz="3800">
                          <a:solidFill>
                            <a:srgbClr val="000000"/>
                          </a:solidFill>
                          <a:latin typeface="Gill Sans" charset="0"/>
                          <a:cs typeface="ヒラギノ角ゴ ProN W3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</a:tabLst>
                      </a:pPr>
                      <a:r>
                        <a:rPr kumimoji="0" lang="en-US" altLang="de-DE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charset="0"/>
                          <a:cs typeface="ヒラギノ角ゴ ProN W3" charset="0"/>
                        </a:rPr>
                        <a:t>Gesundheitliche</a:t>
                      </a:r>
                      <a:r>
                        <a:rPr kumimoji="0" lang="en-US" altLang="de-DE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charset="0"/>
                          <a:cs typeface="ヒラギノ角ゴ ProN W3" charset="0"/>
                        </a:rPr>
                        <a:t> </a:t>
                      </a:r>
                      <a:r>
                        <a:rPr kumimoji="0" lang="en-US" altLang="de-DE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charset="0"/>
                          <a:cs typeface="ヒラギノ角ゴ ProN W3" charset="0"/>
                        </a:rPr>
                        <a:t>Voraussetzungen</a:t>
                      </a:r>
                      <a:endParaRPr kumimoji="0" lang="en-US" altLang="de-DE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cs typeface="ヒラギノ角ゴ ProN W3" charset="0"/>
                      </a:endParaRPr>
                    </a:p>
                  </a:txBody>
                  <a:tcPr marL="50760" marR="50760" marT="64367" marB="50760" anchor="ctr" horzOverflow="overflow">
                    <a:lnL w="24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4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4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4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4975">
                <a:tc>
                  <a:txBody>
                    <a:bodyPr/>
                    <a:lstStyle>
                      <a:lvl1pPr algn="l" eaLnBrk="0" hangingPunct="0">
                        <a:spcBef>
                          <a:spcPts val="2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</a:tabLst>
                        <a:defRPr sz="3800">
                          <a:solidFill>
                            <a:srgbClr val="000000"/>
                          </a:solidFill>
                          <a:latin typeface="Gill Sans" charset="0"/>
                          <a:cs typeface="ヒラギノ角ゴ ProN W3" charset="0"/>
                        </a:defRPr>
                      </a:lvl1pPr>
                      <a:lvl2pPr algn="l" eaLnBrk="0" hangingPunct="0">
                        <a:spcBef>
                          <a:spcPts val="2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</a:tabLst>
                        <a:defRPr sz="3800">
                          <a:solidFill>
                            <a:srgbClr val="000000"/>
                          </a:solidFill>
                          <a:latin typeface="Gill Sans" charset="0"/>
                          <a:cs typeface="ヒラギノ角ゴ ProN W3" charset="0"/>
                        </a:defRPr>
                      </a:lvl2pPr>
                      <a:lvl3pPr algn="l" eaLnBrk="0" hangingPunct="0">
                        <a:spcBef>
                          <a:spcPts val="2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</a:tabLst>
                        <a:defRPr sz="3800">
                          <a:solidFill>
                            <a:srgbClr val="000000"/>
                          </a:solidFill>
                          <a:latin typeface="Gill Sans" charset="0"/>
                          <a:cs typeface="ヒラギノ角ゴ ProN W3" charset="0"/>
                        </a:defRPr>
                      </a:lvl3pPr>
                      <a:lvl4pPr algn="l" eaLnBrk="0" hangingPunct="0">
                        <a:spcBef>
                          <a:spcPts val="2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</a:tabLst>
                        <a:defRPr sz="3800">
                          <a:solidFill>
                            <a:srgbClr val="000000"/>
                          </a:solidFill>
                          <a:latin typeface="Gill Sans" charset="0"/>
                          <a:cs typeface="ヒラギノ角ゴ ProN W3" charset="0"/>
                        </a:defRPr>
                      </a:lvl4pPr>
                      <a:lvl5pPr algn="l" eaLnBrk="0" hangingPunct="0">
                        <a:spcBef>
                          <a:spcPts val="2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</a:tabLst>
                        <a:defRPr sz="3800">
                          <a:solidFill>
                            <a:srgbClr val="000000"/>
                          </a:solidFill>
                          <a:latin typeface="Gill Sans" charset="0"/>
                          <a:cs typeface="ヒラギノ角ゴ ProN W3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</a:tabLst>
                        <a:defRPr sz="3800">
                          <a:solidFill>
                            <a:srgbClr val="000000"/>
                          </a:solidFill>
                          <a:latin typeface="Gill Sans" charset="0"/>
                          <a:cs typeface="ヒラギノ角ゴ ProN W3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</a:tabLst>
                        <a:defRPr sz="3800">
                          <a:solidFill>
                            <a:srgbClr val="000000"/>
                          </a:solidFill>
                          <a:latin typeface="Gill Sans" charset="0"/>
                          <a:cs typeface="ヒラギノ角ゴ ProN W3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</a:tabLst>
                        <a:defRPr sz="3800">
                          <a:solidFill>
                            <a:srgbClr val="000000"/>
                          </a:solidFill>
                          <a:latin typeface="Gill Sans" charset="0"/>
                          <a:cs typeface="ヒラギノ角ゴ ProN W3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</a:tabLst>
                        <a:defRPr sz="3800">
                          <a:solidFill>
                            <a:srgbClr val="000000"/>
                          </a:solidFill>
                          <a:latin typeface="Gill Sans" charset="0"/>
                          <a:cs typeface="ヒラギノ角ゴ ProN W3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</a:tabLst>
                      </a:pPr>
                      <a:r>
                        <a:rPr kumimoji="0" lang="en-US" altLang="de-DE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charset="0"/>
                          <a:cs typeface="ヒラギノ角ゴ ProN W3" charset="0"/>
                        </a:rPr>
                        <a:t>Motorik</a:t>
                      </a:r>
                      <a:endParaRPr kumimoji="0" lang="en-US" altLang="de-DE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cs typeface="ヒラギノ角ゴ ProN W3" charset="0"/>
                      </a:endParaRPr>
                    </a:p>
                  </a:txBody>
                  <a:tcPr marL="50760" marR="50760" marT="64367" marB="50760" anchor="ctr" horzOverflow="overflow">
                    <a:lnL w="24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4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4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4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2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</a:tabLst>
                        <a:defRPr sz="3800">
                          <a:solidFill>
                            <a:srgbClr val="000000"/>
                          </a:solidFill>
                          <a:latin typeface="Gill Sans" charset="0"/>
                          <a:cs typeface="ヒラギノ角ゴ ProN W3" charset="0"/>
                        </a:defRPr>
                      </a:lvl1pPr>
                      <a:lvl2pPr algn="l" eaLnBrk="0" hangingPunct="0">
                        <a:spcBef>
                          <a:spcPts val="2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</a:tabLst>
                        <a:defRPr sz="3800">
                          <a:solidFill>
                            <a:srgbClr val="000000"/>
                          </a:solidFill>
                          <a:latin typeface="Gill Sans" charset="0"/>
                          <a:cs typeface="ヒラギノ角ゴ ProN W3" charset="0"/>
                        </a:defRPr>
                      </a:lvl2pPr>
                      <a:lvl3pPr algn="l" eaLnBrk="0" hangingPunct="0">
                        <a:spcBef>
                          <a:spcPts val="2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</a:tabLst>
                        <a:defRPr sz="3800">
                          <a:solidFill>
                            <a:srgbClr val="000000"/>
                          </a:solidFill>
                          <a:latin typeface="Gill Sans" charset="0"/>
                          <a:cs typeface="ヒラギノ角ゴ ProN W3" charset="0"/>
                        </a:defRPr>
                      </a:lvl3pPr>
                      <a:lvl4pPr algn="l" eaLnBrk="0" hangingPunct="0">
                        <a:spcBef>
                          <a:spcPts val="2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</a:tabLst>
                        <a:defRPr sz="3800">
                          <a:solidFill>
                            <a:srgbClr val="000000"/>
                          </a:solidFill>
                          <a:latin typeface="Gill Sans" charset="0"/>
                          <a:cs typeface="ヒラギノ角ゴ ProN W3" charset="0"/>
                        </a:defRPr>
                      </a:lvl4pPr>
                      <a:lvl5pPr algn="l" eaLnBrk="0" hangingPunct="0">
                        <a:spcBef>
                          <a:spcPts val="2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</a:tabLst>
                        <a:defRPr sz="3800">
                          <a:solidFill>
                            <a:srgbClr val="000000"/>
                          </a:solidFill>
                          <a:latin typeface="Gill Sans" charset="0"/>
                          <a:cs typeface="ヒラギノ角ゴ ProN W3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</a:tabLst>
                        <a:defRPr sz="3800">
                          <a:solidFill>
                            <a:srgbClr val="000000"/>
                          </a:solidFill>
                          <a:latin typeface="Gill Sans" charset="0"/>
                          <a:cs typeface="ヒラギノ角ゴ ProN W3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</a:tabLst>
                        <a:defRPr sz="3800">
                          <a:solidFill>
                            <a:srgbClr val="000000"/>
                          </a:solidFill>
                          <a:latin typeface="Gill Sans" charset="0"/>
                          <a:cs typeface="ヒラギノ角ゴ ProN W3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</a:tabLst>
                        <a:defRPr sz="3800">
                          <a:solidFill>
                            <a:srgbClr val="000000"/>
                          </a:solidFill>
                          <a:latin typeface="Gill Sans" charset="0"/>
                          <a:cs typeface="ヒラギノ角ゴ ProN W3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</a:tabLst>
                        <a:defRPr sz="3800">
                          <a:solidFill>
                            <a:srgbClr val="000000"/>
                          </a:solidFill>
                          <a:latin typeface="Gill Sans" charset="0"/>
                          <a:cs typeface="ヒラギノ角ゴ ProN W3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</a:tabLst>
                      </a:pPr>
                      <a:r>
                        <a:rPr kumimoji="0" lang="en-US" altLang="de-DE" sz="4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charset="0"/>
                          <a:cs typeface="ヒラギノ角ゴ ProN W3" charset="0"/>
                        </a:rPr>
                        <a:t>Schul-fähigkeit</a:t>
                      </a:r>
                    </a:p>
                  </a:txBody>
                  <a:tcPr marL="50760" marR="50760" marT="68904" marB="50760" anchor="ctr" horzOverflow="overflow">
                    <a:lnL w="24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4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4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4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2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</a:tabLst>
                        <a:defRPr sz="3800">
                          <a:solidFill>
                            <a:srgbClr val="000000"/>
                          </a:solidFill>
                          <a:latin typeface="Gill Sans" charset="0"/>
                          <a:cs typeface="ヒラギノ角ゴ ProN W3" charset="0"/>
                        </a:defRPr>
                      </a:lvl1pPr>
                      <a:lvl2pPr algn="l" eaLnBrk="0" hangingPunct="0">
                        <a:spcBef>
                          <a:spcPts val="2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</a:tabLst>
                        <a:defRPr sz="3800">
                          <a:solidFill>
                            <a:srgbClr val="000000"/>
                          </a:solidFill>
                          <a:latin typeface="Gill Sans" charset="0"/>
                          <a:cs typeface="ヒラギノ角ゴ ProN W3" charset="0"/>
                        </a:defRPr>
                      </a:lvl2pPr>
                      <a:lvl3pPr algn="l" eaLnBrk="0" hangingPunct="0">
                        <a:spcBef>
                          <a:spcPts val="2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</a:tabLst>
                        <a:defRPr sz="3800">
                          <a:solidFill>
                            <a:srgbClr val="000000"/>
                          </a:solidFill>
                          <a:latin typeface="Gill Sans" charset="0"/>
                          <a:cs typeface="ヒラギノ角ゴ ProN W3" charset="0"/>
                        </a:defRPr>
                      </a:lvl3pPr>
                      <a:lvl4pPr algn="l" eaLnBrk="0" hangingPunct="0">
                        <a:spcBef>
                          <a:spcPts val="2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</a:tabLst>
                        <a:defRPr sz="3800">
                          <a:solidFill>
                            <a:srgbClr val="000000"/>
                          </a:solidFill>
                          <a:latin typeface="Gill Sans" charset="0"/>
                          <a:cs typeface="ヒラギノ角ゴ ProN W3" charset="0"/>
                        </a:defRPr>
                      </a:lvl4pPr>
                      <a:lvl5pPr algn="l" eaLnBrk="0" hangingPunct="0">
                        <a:spcBef>
                          <a:spcPts val="2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</a:tabLst>
                        <a:defRPr sz="3800">
                          <a:solidFill>
                            <a:srgbClr val="000000"/>
                          </a:solidFill>
                          <a:latin typeface="Gill Sans" charset="0"/>
                          <a:cs typeface="ヒラギノ角ゴ ProN W3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</a:tabLst>
                        <a:defRPr sz="3800">
                          <a:solidFill>
                            <a:srgbClr val="000000"/>
                          </a:solidFill>
                          <a:latin typeface="Gill Sans" charset="0"/>
                          <a:cs typeface="ヒラギノ角ゴ ProN W3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</a:tabLst>
                        <a:defRPr sz="3800">
                          <a:solidFill>
                            <a:srgbClr val="000000"/>
                          </a:solidFill>
                          <a:latin typeface="Gill Sans" charset="0"/>
                          <a:cs typeface="ヒラギノ角ゴ ProN W3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</a:tabLst>
                        <a:defRPr sz="3800">
                          <a:solidFill>
                            <a:srgbClr val="000000"/>
                          </a:solidFill>
                          <a:latin typeface="Gill Sans" charset="0"/>
                          <a:cs typeface="ヒラギノ角ゴ ProN W3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</a:tabLst>
                        <a:defRPr sz="3800">
                          <a:solidFill>
                            <a:srgbClr val="000000"/>
                          </a:solidFill>
                          <a:latin typeface="Gill Sans" charset="0"/>
                          <a:cs typeface="ヒラギノ角ゴ ProN W3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</a:tabLst>
                      </a:pPr>
                      <a:r>
                        <a:rPr kumimoji="0" lang="en-US" altLang="de-DE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charset="0"/>
                          <a:cs typeface="ヒラギノ角ゴ ProN W3" charset="0"/>
                        </a:rPr>
                        <a:t>Wahrnehmung</a:t>
                      </a:r>
                    </a:p>
                  </a:txBody>
                  <a:tcPr marL="50760" marR="50760" marT="64367" marB="50760" anchor="ctr" horzOverflow="overflow">
                    <a:lnL w="24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4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4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4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875">
                <a:tc>
                  <a:txBody>
                    <a:bodyPr/>
                    <a:lstStyle>
                      <a:lvl1pPr algn="l" eaLnBrk="0" hangingPunct="0">
                        <a:spcBef>
                          <a:spcPts val="2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</a:tabLst>
                        <a:defRPr sz="3800">
                          <a:solidFill>
                            <a:srgbClr val="000000"/>
                          </a:solidFill>
                          <a:latin typeface="Gill Sans" charset="0"/>
                          <a:cs typeface="ヒラギノ角ゴ ProN W3" charset="0"/>
                        </a:defRPr>
                      </a:lvl1pPr>
                      <a:lvl2pPr algn="l" eaLnBrk="0" hangingPunct="0">
                        <a:spcBef>
                          <a:spcPts val="2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</a:tabLst>
                        <a:defRPr sz="3800">
                          <a:solidFill>
                            <a:srgbClr val="000000"/>
                          </a:solidFill>
                          <a:latin typeface="Gill Sans" charset="0"/>
                          <a:cs typeface="ヒラギノ角ゴ ProN W3" charset="0"/>
                        </a:defRPr>
                      </a:lvl2pPr>
                      <a:lvl3pPr algn="l" eaLnBrk="0" hangingPunct="0">
                        <a:spcBef>
                          <a:spcPts val="2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</a:tabLst>
                        <a:defRPr sz="3800">
                          <a:solidFill>
                            <a:srgbClr val="000000"/>
                          </a:solidFill>
                          <a:latin typeface="Gill Sans" charset="0"/>
                          <a:cs typeface="ヒラギノ角ゴ ProN W3" charset="0"/>
                        </a:defRPr>
                      </a:lvl3pPr>
                      <a:lvl4pPr algn="l" eaLnBrk="0" hangingPunct="0">
                        <a:spcBef>
                          <a:spcPts val="2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</a:tabLst>
                        <a:defRPr sz="3800">
                          <a:solidFill>
                            <a:srgbClr val="000000"/>
                          </a:solidFill>
                          <a:latin typeface="Gill Sans" charset="0"/>
                          <a:cs typeface="ヒラギノ角ゴ ProN W3" charset="0"/>
                        </a:defRPr>
                      </a:lvl4pPr>
                      <a:lvl5pPr algn="l" eaLnBrk="0" hangingPunct="0">
                        <a:spcBef>
                          <a:spcPts val="2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</a:tabLst>
                        <a:defRPr sz="3800">
                          <a:solidFill>
                            <a:srgbClr val="000000"/>
                          </a:solidFill>
                          <a:latin typeface="Gill Sans" charset="0"/>
                          <a:cs typeface="ヒラギノ角ゴ ProN W3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</a:tabLst>
                        <a:defRPr sz="3800">
                          <a:solidFill>
                            <a:srgbClr val="000000"/>
                          </a:solidFill>
                          <a:latin typeface="Gill Sans" charset="0"/>
                          <a:cs typeface="ヒラギノ角ゴ ProN W3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</a:tabLst>
                        <a:defRPr sz="3800">
                          <a:solidFill>
                            <a:srgbClr val="000000"/>
                          </a:solidFill>
                          <a:latin typeface="Gill Sans" charset="0"/>
                          <a:cs typeface="ヒラギノ角ゴ ProN W3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</a:tabLst>
                        <a:defRPr sz="3800">
                          <a:solidFill>
                            <a:srgbClr val="000000"/>
                          </a:solidFill>
                          <a:latin typeface="Gill Sans" charset="0"/>
                          <a:cs typeface="ヒラギノ角ゴ ProN W3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</a:tabLst>
                        <a:defRPr sz="3800">
                          <a:solidFill>
                            <a:srgbClr val="000000"/>
                          </a:solidFill>
                          <a:latin typeface="Gill Sans" charset="0"/>
                          <a:cs typeface="ヒラギノ角ゴ ProN W3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</a:tabLst>
                      </a:pPr>
                      <a:r>
                        <a:rPr kumimoji="0" lang="en-US" altLang="de-DE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charset="0"/>
                          <a:cs typeface="ヒラギノ角ゴ ProN W3" charset="0"/>
                        </a:rPr>
                        <a:t>Personale/Soziale Kompetenzen</a:t>
                      </a:r>
                    </a:p>
                  </a:txBody>
                  <a:tcPr marL="50760" marR="50760" marT="64367" marB="50760" anchor="ctr" horzOverflow="overflow">
                    <a:lnL w="24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4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4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4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2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</a:tabLst>
                        <a:defRPr sz="3800">
                          <a:solidFill>
                            <a:srgbClr val="000000"/>
                          </a:solidFill>
                          <a:latin typeface="Gill Sans" charset="0"/>
                          <a:cs typeface="ヒラギノ角ゴ ProN W3" charset="0"/>
                        </a:defRPr>
                      </a:lvl1pPr>
                      <a:lvl2pPr algn="l" eaLnBrk="0" hangingPunct="0">
                        <a:spcBef>
                          <a:spcPts val="2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</a:tabLst>
                        <a:defRPr sz="3800">
                          <a:solidFill>
                            <a:srgbClr val="000000"/>
                          </a:solidFill>
                          <a:latin typeface="Gill Sans" charset="0"/>
                          <a:cs typeface="ヒラギノ角ゴ ProN W3" charset="0"/>
                        </a:defRPr>
                      </a:lvl2pPr>
                      <a:lvl3pPr algn="l" eaLnBrk="0" hangingPunct="0">
                        <a:spcBef>
                          <a:spcPts val="2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</a:tabLst>
                        <a:defRPr sz="3800">
                          <a:solidFill>
                            <a:srgbClr val="000000"/>
                          </a:solidFill>
                          <a:latin typeface="Gill Sans" charset="0"/>
                          <a:cs typeface="ヒラギノ角ゴ ProN W3" charset="0"/>
                        </a:defRPr>
                      </a:lvl3pPr>
                      <a:lvl4pPr algn="l" eaLnBrk="0" hangingPunct="0">
                        <a:spcBef>
                          <a:spcPts val="2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</a:tabLst>
                        <a:defRPr sz="3800">
                          <a:solidFill>
                            <a:srgbClr val="000000"/>
                          </a:solidFill>
                          <a:latin typeface="Gill Sans" charset="0"/>
                          <a:cs typeface="ヒラギノ角ゴ ProN W3" charset="0"/>
                        </a:defRPr>
                      </a:lvl4pPr>
                      <a:lvl5pPr algn="l" eaLnBrk="0" hangingPunct="0">
                        <a:spcBef>
                          <a:spcPts val="2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</a:tabLst>
                        <a:defRPr sz="3800">
                          <a:solidFill>
                            <a:srgbClr val="000000"/>
                          </a:solidFill>
                          <a:latin typeface="Gill Sans" charset="0"/>
                          <a:cs typeface="ヒラギノ角ゴ ProN W3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</a:tabLst>
                        <a:defRPr sz="3800">
                          <a:solidFill>
                            <a:srgbClr val="000000"/>
                          </a:solidFill>
                          <a:latin typeface="Gill Sans" charset="0"/>
                          <a:cs typeface="ヒラギノ角ゴ ProN W3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</a:tabLst>
                        <a:defRPr sz="3800">
                          <a:solidFill>
                            <a:srgbClr val="000000"/>
                          </a:solidFill>
                          <a:latin typeface="Gill Sans" charset="0"/>
                          <a:cs typeface="ヒラギノ角ゴ ProN W3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</a:tabLst>
                        <a:defRPr sz="3800">
                          <a:solidFill>
                            <a:srgbClr val="000000"/>
                          </a:solidFill>
                          <a:latin typeface="Gill Sans" charset="0"/>
                          <a:cs typeface="ヒラギノ角ゴ ProN W3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</a:tabLst>
                        <a:defRPr sz="3800">
                          <a:solidFill>
                            <a:srgbClr val="000000"/>
                          </a:solidFill>
                          <a:latin typeface="Gill Sans" charset="0"/>
                          <a:cs typeface="ヒラギノ角ゴ ProN W3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</a:tabLst>
                      </a:pPr>
                      <a:r>
                        <a:rPr kumimoji="0" lang="en-US" altLang="de-DE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charset="0"/>
                          <a:cs typeface="ヒラギノ角ゴ ProN W3" charset="0"/>
                        </a:rPr>
                        <a:t>Umgang mit Aufgaben</a:t>
                      </a:r>
                    </a:p>
                  </a:txBody>
                  <a:tcPr marL="50760" marR="50760" marT="64367" marB="50760" anchor="ctr" horzOverflow="overflow">
                    <a:lnL w="24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4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4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4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2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</a:tabLst>
                        <a:defRPr sz="3800">
                          <a:solidFill>
                            <a:srgbClr val="000000"/>
                          </a:solidFill>
                          <a:latin typeface="Gill Sans" charset="0"/>
                          <a:cs typeface="ヒラギノ角ゴ ProN W3" charset="0"/>
                        </a:defRPr>
                      </a:lvl1pPr>
                      <a:lvl2pPr algn="l" eaLnBrk="0" hangingPunct="0">
                        <a:spcBef>
                          <a:spcPts val="2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</a:tabLst>
                        <a:defRPr sz="3800">
                          <a:solidFill>
                            <a:srgbClr val="000000"/>
                          </a:solidFill>
                          <a:latin typeface="Gill Sans" charset="0"/>
                          <a:cs typeface="ヒラギノ角ゴ ProN W3" charset="0"/>
                        </a:defRPr>
                      </a:lvl2pPr>
                      <a:lvl3pPr algn="l" eaLnBrk="0" hangingPunct="0">
                        <a:spcBef>
                          <a:spcPts val="2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</a:tabLst>
                        <a:defRPr sz="3800">
                          <a:solidFill>
                            <a:srgbClr val="000000"/>
                          </a:solidFill>
                          <a:latin typeface="Gill Sans" charset="0"/>
                          <a:cs typeface="ヒラギノ角ゴ ProN W3" charset="0"/>
                        </a:defRPr>
                      </a:lvl3pPr>
                      <a:lvl4pPr algn="l" eaLnBrk="0" hangingPunct="0">
                        <a:spcBef>
                          <a:spcPts val="2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</a:tabLst>
                        <a:defRPr sz="3800">
                          <a:solidFill>
                            <a:srgbClr val="000000"/>
                          </a:solidFill>
                          <a:latin typeface="Gill Sans" charset="0"/>
                          <a:cs typeface="ヒラギノ角ゴ ProN W3" charset="0"/>
                        </a:defRPr>
                      </a:lvl4pPr>
                      <a:lvl5pPr algn="l" eaLnBrk="0" hangingPunct="0">
                        <a:spcBef>
                          <a:spcPts val="2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</a:tabLst>
                        <a:defRPr sz="3800">
                          <a:solidFill>
                            <a:srgbClr val="000000"/>
                          </a:solidFill>
                          <a:latin typeface="Gill Sans" charset="0"/>
                          <a:cs typeface="ヒラギノ角ゴ ProN W3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</a:tabLst>
                        <a:defRPr sz="3800">
                          <a:solidFill>
                            <a:srgbClr val="000000"/>
                          </a:solidFill>
                          <a:latin typeface="Gill Sans" charset="0"/>
                          <a:cs typeface="ヒラギノ角ゴ ProN W3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</a:tabLst>
                        <a:defRPr sz="3800">
                          <a:solidFill>
                            <a:srgbClr val="000000"/>
                          </a:solidFill>
                          <a:latin typeface="Gill Sans" charset="0"/>
                          <a:cs typeface="ヒラギノ角ゴ ProN W3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</a:tabLst>
                        <a:defRPr sz="3800">
                          <a:solidFill>
                            <a:srgbClr val="000000"/>
                          </a:solidFill>
                          <a:latin typeface="Gill Sans" charset="0"/>
                          <a:cs typeface="ヒラギノ角ゴ ProN W3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</a:tabLst>
                        <a:defRPr sz="3800">
                          <a:solidFill>
                            <a:srgbClr val="000000"/>
                          </a:solidFill>
                          <a:latin typeface="Gill Sans" charset="0"/>
                          <a:cs typeface="ヒラギノ角ゴ ProN W3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</a:tabLst>
                      </a:pPr>
                      <a:r>
                        <a:rPr kumimoji="0" lang="en-US" altLang="de-DE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charset="0"/>
                          <a:cs typeface="ヒラギノ角ゴ ProN W3" charset="0"/>
                        </a:rPr>
                        <a:t>Elementares</a:t>
                      </a:r>
                      <a:r>
                        <a:rPr kumimoji="0" lang="en-US" altLang="de-DE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charset="0"/>
                          <a:cs typeface="ヒラギノ角ゴ ProN W3" charset="0"/>
                        </a:rPr>
                        <a:t> </a:t>
                      </a:r>
                      <a:r>
                        <a:rPr kumimoji="0" lang="en-US" altLang="de-DE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charset="0"/>
                          <a:cs typeface="ヒラギノ角ゴ ProN W3" charset="0"/>
                        </a:rPr>
                        <a:t>Wissen</a:t>
                      </a:r>
                      <a:r>
                        <a:rPr kumimoji="0" lang="en-US" altLang="de-DE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charset="0"/>
                          <a:cs typeface="ヒラギノ角ゴ ProN W3" charset="0"/>
                        </a:rPr>
                        <a:t>/</a:t>
                      </a:r>
                      <a:r>
                        <a:rPr kumimoji="0" lang="en-US" altLang="de-DE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charset="0"/>
                          <a:cs typeface="ヒラギノ角ゴ ProN W3" charset="0"/>
                        </a:rPr>
                        <a:t>fachliche</a:t>
                      </a:r>
                      <a:r>
                        <a:rPr kumimoji="0" lang="en-US" altLang="de-DE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charset="0"/>
                          <a:cs typeface="ヒラギノ角ゴ ProN W3" charset="0"/>
                        </a:rPr>
                        <a:t> </a:t>
                      </a:r>
                      <a:r>
                        <a:rPr kumimoji="0" lang="en-US" altLang="de-DE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charset="0"/>
                          <a:cs typeface="ヒラギノ角ゴ ProN W3" charset="0"/>
                        </a:rPr>
                        <a:t>Kompetenzen</a:t>
                      </a:r>
                      <a:endParaRPr kumimoji="0" lang="en-US" altLang="de-DE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cs typeface="ヒラギノ角ゴ ProN W3" charset="0"/>
                      </a:endParaRPr>
                    </a:p>
                  </a:txBody>
                  <a:tcPr marL="50760" marR="50760" marT="64367" marB="50760" anchor="ctr" horzOverflow="overflow">
                    <a:lnL w="24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4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4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4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1">
            <a:extLst>
              <a:ext uri="{FF2B5EF4-FFF2-40B4-BE49-F238E27FC236}">
                <a16:creationId xmlns:a16="http://schemas.microsoft.com/office/drawing/2014/main" id="{6E0FAEA5-E61A-4821-AC03-FC13B85C2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0" tIns="50760" rIns="50760" bIns="50760" anchor="ctr"/>
          <a:lstStyle>
            <a:lvl1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1pPr>
            <a:lvl2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2pPr>
            <a:lvl3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3pPr>
            <a:lvl4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4pPr>
            <a:lvl5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5pPr>
            <a:lvl6pPr marL="25146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6pPr>
            <a:lvl7pPr marL="29718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7pPr>
            <a:lvl8pPr marL="34290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8pPr>
            <a:lvl9pPr marL="38862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4800">
                <a:solidFill>
                  <a:srgbClr val="0044FE"/>
                </a:solidFill>
              </a:rPr>
              <a:t>Was Sie tun können,</a:t>
            </a:r>
            <a:br>
              <a:rPr lang="en-US" altLang="de-DE" sz="4800">
                <a:solidFill>
                  <a:srgbClr val="0044FE"/>
                </a:solidFill>
              </a:rPr>
            </a:br>
            <a:r>
              <a:rPr lang="en-US" altLang="de-DE" sz="4800">
                <a:solidFill>
                  <a:srgbClr val="0044FE"/>
                </a:solidFill>
              </a:rPr>
              <a:t>um Ihr Kind vorzubereiten:</a:t>
            </a:r>
          </a:p>
        </p:txBody>
      </p:sp>
      <p:sp>
        <p:nvSpPr>
          <p:cNvPr id="64515" name="Text Box 2">
            <a:extLst>
              <a:ext uri="{FF2B5EF4-FFF2-40B4-BE49-F238E27FC236}">
                <a16:creationId xmlns:a16="http://schemas.microsoft.com/office/drawing/2014/main" id="{F6641971-AC75-44DB-AE67-50D314E39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27813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0" tIns="50760" rIns="50760" bIns="50760" anchor="ctr"/>
          <a:lstStyle>
            <a:lvl1pPr marL="887413" indent="-571500"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1pPr>
            <a:lvl2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2pPr>
            <a:lvl3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3pPr>
            <a:lvl4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4pPr>
            <a:lvl5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5pPr>
            <a:lvl6pPr marL="25146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6pPr>
            <a:lvl7pPr marL="29718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7pPr>
            <a:lvl8pPr marL="34290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8pPr>
            <a:lvl9pPr marL="38862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9pPr>
          </a:lstStyle>
          <a:p>
            <a:pPr eaLnBrk="1" hangingPunct="1">
              <a:buSzPct val="171000"/>
              <a:buFont typeface="Gill Sans" charset="0"/>
              <a:buChar char="•"/>
            </a:pPr>
            <a:r>
              <a:rPr lang="en-US" altLang="de-DE"/>
              <a:t>Gehen Sie mit Ihrem Kind aufmerksam durch die Welt. Suchen Sie Zeichen, die es schon alleine deuten kann!</a:t>
            </a:r>
          </a:p>
          <a:p>
            <a:pPr eaLnBrk="1" hangingPunct="1">
              <a:buSzPct val="171000"/>
              <a:buFont typeface="Gill Sans" charset="0"/>
              <a:buChar char="•"/>
            </a:pPr>
            <a:r>
              <a:rPr lang="en-US" altLang="de-DE"/>
              <a:t>Besuchen Sie mit Ihrem Kind Büchereien und Buchhandlungen.</a:t>
            </a:r>
          </a:p>
          <a:p>
            <a:pPr eaLnBrk="1" hangingPunct="1">
              <a:buSzPct val="171000"/>
              <a:buFont typeface="Gill Sans" charset="0"/>
              <a:buChar char="•"/>
            </a:pPr>
            <a:r>
              <a:rPr lang="en-US" altLang="de-DE"/>
              <a:t>Lesen Sie mit ihm Bücher und sprechen Sie über das Gelesene!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1">
            <a:extLst>
              <a:ext uri="{FF2B5EF4-FFF2-40B4-BE49-F238E27FC236}">
                <a16:creationId xmlns:a16="http://schemas.microsoft.com/office/drawing/2014/main" id="{83BA3FB4-836A-4912-8178-AB165389B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0" tIns="50760" rIns="50760" bIns="50760" anchor="ctr"/>
          <a:lstStyle>
            <a:lvl1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1pPr>
            <a:lvl2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2pPr>
            <a:lvl3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3pPr>
            <a:lvl4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4pPr>
            <a:lvl5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5pPr>
            <a:lvl6pPr marL="25146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6pPr>
            <a:lvl7pPr marL="29718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7pPr>
            <a:lvl8pPr marL="34290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8pPr>
            <a:lvl9pPr marL="38862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6400"/>
              <a:t>Mathematik</a:t>
            </a:r>
            <a:br>
              <a:rPr lang="en-US" altLang="de-DE" sz="6400"/>
            </a:br>
            <a:r>
              <a:rPr lang="en-US" altLang="de-DE" sz="5600"/>
              <a:t>Mengen- und zahlbezogenes Wissen</a:t>
            </a:r>
          </a:p>
        </p:txBody>
      </p:sp>
      <p:sp>
        <p:nvSpPr>
          <p:cNvPr id="54274" name="Text Box 2">
            <a:extLst>
              <a:ext uri="{FF2B5EF4-FFF2-40B4-BE49-F238E27FC236}">
                <a16:creationId xmlns:a16="http://schemas.microsoft.com/office/drawing/2014/main" id="{F41B458C-9454-4F5F-B91B-9B16691A9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</p:spPr>
        <p:txBody>
          <a:bodyPr lIns="50760" tIns="50760" rIns="50760" bIns="50760" anchor="ctr"/>
          <a:lstStyle>
            <a:lvl1pPr marL="26670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1pPr>
            <a:lvl2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2pPr>
            <a:lvl3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3pPr>
            <a:lvl4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4pPr>
            <a:lvl5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2400"/>
              </a:spcBef>
              <a:buSzPct val="171000"/>
              <a:defRPr/>
            </a:pPr>
            <a:r>
              <a:rPr lang="en-US" altLang="de-DE" sz="3200" dirty="0">
                <a:ea typeface="+mn-ea"/>
              </a:rPr>
              <a:t>     </a:t>
            </a:r>
            <a:r>
              <a:rPr lang="en-US" altLang="de-DE" sz="2800" dirty="0">
                <a:ea typeface="+mn-ea"/>
              </a:rPr>
              <a:t>Das Kind...</a:t>
            </a:r>
          </a:p>
          <a:p>
            <a:pPr marL="265113" eaLnBrk="1" hangingPunct="1">
              <a:spcBef>
                <a:spcPts val="1838"/>
              </a:spcBef>
              <a:buClr>
                <a:srgbClr val="000000"/>
              </a:buClr>
              <a:buSzPct val="171000"/>
              <a:buFont typeface="Gill Sans" charset="0"/>
              <a:buChar char="•"/>
              <a:defRPr/>
            </a:pPr>
            <a:r>
              <a:rPr lang="en-US" altLang="de-DE" sz="2800" dirty="0">
                <a:ea typeface="+mn-ea"/>
              </a:rPr>
              <a:t> </a:t>
            </a:r>
            <a:r>
              <a:rPr lang="en-US" altLang="de-DE" sz="2800" dirty="0" err="1">
                <a:ea typeface="+mn-ea"/>
              </a:rPr>
              <a:t>kennt</a:t>
            </a:r>
            <a:r>
              <a:rPr lang="en-US" altLang="de-DE" sz="2800" dirty="0">
                <a:ea typeface="+mn-ea"/>
              </a:rPr>
              <a:t> </a:t>
            </a:r>
            <a:r>
              <a:rPr lang="en-US" altLang="de-DE" sz="2800" dirty="0" err="1">
                <a:ea typeface="+mn-ea"/>
              </a:rPr>
              <a:t>verschiedene</a:t>
            </a:r>
            <a:r>
              <a:rPr lang="en-US" altLang="de-DE" sz="2800" dirty="0">
                <a:ea typeface="+mn-ea"/>
              </a:rPr>
              <a:t> </a:t>
            </a:r>
            <a:r>
              <a:rPr lang="en-US" altLang="de-DE" sz="2800" dirty="0" err="1">
                <a:ea typeface="+mn-ea"/>
              </a:rPr>
              <a:t>Verwendungssituationen</a:t>
            </a:r>
            <a:r>
              <a:rPr lang="en-US" altLang="de-DE" sz="2800" dirty="0">
                <a:ea typeface="+mn-ea"/>
              </a:rPr>
              <a:t> von </a:t>
            </a:r>
            <a:r>
              <a:rPr lang="en-US" altLang="de-DE" sz="2800" dirty="0" err="1">
                <a:ea typeface="+mn-ea"/>
              </a:rPr>
              <a:t>Zahlen</a:t>
            </a:r>
            <a:r>
              <a:rPr lang="en-US" altLang="de-DE" sz="2800" dirty="0">
                <a:ea typeface="+mn-ea"/>
              </a:rPr>
              <a:t> (Alter, </a:t>
            </a:r>
            <a:r>
              <a:rPr lang="en-US" altLang="de-DE" sz="2800" dirty="0" err="1">
                <a:ea typeface="+mn-ea"/>
              </a:rPr>
              <a:t>Hausnummer</a:t>
            </a:r>
            <a:r>
              <a:rPr lang="en-US" altLang="de-DE" sz="2800" dirty="0">
                <a:ea typeface="+mn-ea"/>
              </a:rPr>
              <a:t>, </a:t>
            </a:r>
            <a:r>
              <a:rPr lang="en-US" altLang="de-DE" sz="2800" dirty="0" err="1">
                <a:ea typeface="+mn-ea"/>
              </a:rPr>
              <a:t>Telefon</a:t>
            </a:r>
            <a:r>
              <a:rPr lang="en-US" altLang="de-DE" sz="2800" dirty="0">
                <a:ea typeface="+mn-ea"/>
              </a:rPr>
              <a:t>...) und </a:t>
            </a:r>
            <a:r>
              <a:rPr lang="en-US" altLang="de-DE" sz="2800" dirty="0" err="1">
                <a:ea typeface="+mn-ea"/>
              </a:rPr>
              <a:t>ordnet</a:t>
            </a:r>
            <a:r>
              <a:rPr lang="en-US" altLang="de-DE" sz="2800" dirty="0">
                <a:ea typeface="+mn-ea"/>
              </a:rPr>
              <a:t> </a:t>
            </a:r>
            <a:r>
              <a:rPr lang="en-US" altLang="de-DE" sz="2800" dirty="0" err="1">
                <a:ea typeface="+mn-ea"/>
              </a:rPr>
              <a:t>persönlich</a:t>
            </a:r>
            <a:r>
              <a:rPr lang="en-US" altLang="de-DE" sz="2800" dirty="0">
                <a:ea typeface="+mn-ea"/>
              </a:rPr>
              <a:t> </a:t>
            </a:r>
            <a:r>
              <a:rPr lang="en-US" altLang="de-DE" sz="2800" dirty="0" err="1">
                <a:ea typeface="+mn-ea"/>
              </a:rPr>
              <a:t>bedeutsamen</a:t>
            </a:r>
            <a:r>
              <a:rPr lang="en-US" altLang="de-DE" sz="2800" dirty="0">
                <a:ea typeface="+mn-ea"/>
              </a:rPr>
              <a:t> </a:t>
            </a:r>
            <a:r>
              <a:rPr lang="en-US" altLang="de-DE" sz="2800" dirty="0" err="1">
                <a:ea typeface="+mn-ea"/>
              </a:rPr>
              <a:t>Zahlsymbolen</a:t>
            </a:r>
            <a:r>
              <a:rPr lang="en-US" altLang="de-DE" sz="2800" dirty="0">
                <a:ea typeface="+mn-ea"/>
              </a:rPr>
              <a:t> das </a:t>
            </a:r>
            <a:r>
              <a:rPr lang="en-US" altLang="de-DE" sz="2800" dirty="0" err="1">
                <a:ea typeface="+mn-ea"/>
              </a:rPr>
              <a:t>richtige</a:t>
            </a:r>
            <a:r>
              <a:rPr lang="en-US" altLang="de-DE" sz="2800" dirty="0">
                <a:ea typeface="+mn-ea"/>
              </a:rPr>
              <a:t> </a:t>
            </a:r>
            <a:r>
              <a:rPr lang="en-US" altLang="de-DE" sz="2800" dirty="0" err="1">
                <a:ea typeface="+mn-ea"/>
              </a:rPr>
              <a:t>Zahlwort</a:t>
            </a:r>
            <a:r>
              <a:rPr lang="en-US" altLang="de-DE" sz="2800" dirty="0">
                <a:ea typeface="+mn-ea"/>
              </a:rPr>
              <a:t> </a:t>
            </a:r>
            <a:r>
              <a:rPr lang="en-US" altLang="de-DE" sz="2800" dirty="0" err="1">
                <a:ea typeface="+mn-ea"/>
              </a:rPr>
              <a:t>zu</a:t>
            </a:r>
            <a:endParaRPr lang="en-US" altLang="de-DE" sz="2800" dirty="0">
              <a:ea typeface="+mn-ea"/>
            </a:endParaRPr>
          </a:p>
          <a:p>
            <a:pPr marL="265113" eaLnBrk="1" hangingPunct="1">
              <a:spcBef>
                <a:spcPts val="1838"/>
              </a:spcBef>
              <a:buClr>
                <a:srgbClr val="000000"/>
              </a:buClr>
              <a:buSzPct val="171000"/>
              <a:buFont typeface="Gill Sans" charset="0"/>
              <a:buChar char="•"/>
              <a:defRPr/>
            </a:pPr>
            <a:r>
              <a:rPr lang="en-US" altLang="de-DE" sz="2800" dirty="0">
                <a:ea typeface="+mn-ea"/>
              </a:rPr>
              <a:t> </a:t>
            </a:r>
            <a:r>
              <a:rPr lang="en-US" altLang="de-DE" sz="2800" dirty="0" err="1">
                <a:ea typeface="+mn-ea"/>
              </a:rPr>
              <a:t>bestimmt</a:t>
            </a:r>
            <a:r>
              <a:rPr lang="en-US" altLang="de-DE" sz="2800" dirty="0">
                <a:ea typeface="+mn-ea"/>
              </a:rPr>
              <a:t> </a:t>
            </a:r>
            <a:r>
              <a:rPr lang="en-US" altLang="de-DE" sz="2800" dirty="0" err="1">
                <a:ea typeface="+mn-ea"/>
              </a:rPr>
              <a:t>Objekte</a:t>
            </a:r>
            <a:r>
              <a:rPr lang="en-US" altLang="de-DE" sz="2800" dirty="0">
                <a:ea typeface="+mn-ea"/>
              </a:rPr>
              <a:t>: Was </a:t>
            </a:r>
            <a:r>
              <a:rPr lang="en-US" altLang="de-DE" sz="2800" dirty="0" err="1">
                <a:ea typeface="+mn-ea"/>
              </a:rPr>
              <a:t>ist</a:t>
            </a:r>
            <a:r>
              <a:rPr lang="en-US" altLang="de-DE" sz="2800" dirty="0">
                <a:ea typeface="+mn-ea"/>
              </a:rPr>
              <a:t> </a:t>
            </a:r>
            <a:r>
              <a:rPr lang="en-US" altLang="de-DE" sz="2800" dirty="0" err="1">
                <a:ea typeface="+mn-ea"/>
              </a:rPr>
              <a:t>größer</a:t>
            </a:r>
            <a:r>
              <a:rPr lang="en-US" altLang="de-DE" sz="2800" dirty="0">
                <a:ea typeface="+mn-ea"/>
              </a:rPr>
              <a:t>, </a:t>
            </a:r>
            <a:r>
              <a:rPr lang="en-US" altLang="de-DE" sz="2800" dirty="0" err="1">
                <a:ea typeface="+mn-ea"/>
              </a:rPr>
              <a:t>kleiner</a:t>
            </a:r>
            <a:r>
              <a:rPr lang="en-US" altLang="de-DE" sz="2800" dirty="0">
                <a:ea typeface="+mn-ea"/>
              </a:rPr>
              <a:t>, dicker, </a:t>
            </a:r>
            <a:r>
              <a:rPr lang="en-US" altLang="de-DE" sz="2800" dirty="0" err="1">
                <a:ea typeface="+mn-ea"/>
              </a:rPr>
              <a:t>dünner</a:t>
            </a:r>
            <a:r>
              <a:rPr lang="en-US" altLang="de-DE" sz="2800" dirty="0">
                <a:ea typeface="+mn-ea"/>
              </a:rPr>
              <a:t>, </a:t>
            </a:r>
            <a:r>
              <a:rPr lang="en-US" altLang="de-DE" sz="2800" dirty="0" err="1">
                <a:ea typeface="+mn-ea"/>
              </a:rPr>
              <a:t>höher</a:t>
            </a:r>
            <a:r>
              <a:rPr lang="en-US" altLang="de-DE" sz="2800" dirty="0">
                <a:ea typeface="+mn-ea"/>
              </a:rPr>
              <a:t>, </a:t>
            </a:r>
            <a:r>
              <a:rPr lang="en-US" altLang="de-DE" sz="2800" dirty="0" err="1">
                <a:ea typeface="+mn-ea"/>
              </a:rPr>
              <a:t>niedriger</a:t>
            </a:r>
            <a:r>
              <a:rPr lang="en-US" altLang="de-DE" sz="2800" dirty="0">
                <a:ea typeface="+mn-ea"/>
              </a:rPr>
              <a:t>...? Wo </a:t>
            </a:r>
            <a:r>
              <a:rPr lang="en-US" altLang="de-DE" sz="2800" dirty="0" err="1">
                <a:ea typeface="+mn-ea"/>
              </a:rPr>
              <a:t>sind</a:t>
            </a:r>
            <a:r>
              <a:rPr lang="en-US" altLang="de-DE" sz="2800" dirty="0">
                <a:ea typeface="+mn-ea"/>
              </a:rPr>
              <a:t> die </a:t>
            </a:r>
            <a:r>
              <a:rPr lang="en-US" altLang="de-DE" sz="2800" dirty="0" err="1">
                <a:ea typeface="+mn-ea"/>
              </a:rPr>
              <a:t>meisten</a:t>
            </a:r>
            <a:r>
              <a:rPr lang="en-US" altLang="de-DE" sz="2800" dirty="0">
                <a:ea typeface="+mn-ea"/>
              </a:rPr>
              <a:t>, die </a:t>
            </a:r>
            <a:r>
              <a:rPr lang="en-US" altLang="de-DE" sz="2800" dirty="0" err="1">
                <a:ea typeface="+mn-ea"/>
              </a:rPr>
              <a:t>wenigsten</a:t>
            </a:r>
            <a:r>
              <a:rPr lang="en-US" altLang="de-DE" sz="2800" dirty="0">
                <a:ea typeface="+mn-ea"/>
              </a:rPr>
              <a:t>?</a:t>
            </a:r>
          </a:p>
          <a:p>
            <a:pPr marL="265113" eaLnBrk="1" hangingPunct="1">
              <a:spcBef>
                <a:spcPts val="1838"/>
              </a:spcBef>
              <a:buClr>
                <a:srgbClr val="000000"/>
              </a:buClr>
              <a:buSzPct val="171000"/>
              <a:buFont typeface="Gill Sans" charset="0"/>
              <a:buChar char="•"/>
              <a:defRPr/>
            </a:pPr>
            <a:r>
              <a:rPr lang="en-US" altLang="de-DE" sz="2800" dirty="0">
                <a:ea typeface="+mn-ea"/>
              </a:rPr>
              <a:t> </a:t>
            </a:r>
            <a:r>
              <a:rPr lang="en-US" altLang="de-DE" sz="2800" dirty="0" err="1">
                <a:ea typeface="+mn-ea"/>
              </a:rPr>
              <a:t>sucht</a:t>
            </a:r>
            <a:r>
              <a:rPr lang="en-US" altLang="de-DE" sz="2800" dirty="0">
                <a:ea typeface="+mn-ea"/>
              </a:rPr>
              <a:t> </a:t>
            </a:r>
            <a:r>
              <a:rPr lang="en-US" altLang="de-DE" sz="2800" dirty="0" err="1">
                <a:ea typeface="+mn-ea"/>
              </a:rPr>
              <a:t>nach</a:t>
            </a:r>
            <a:r>
              <a:rPr lang="en-US" altLang="de-DE" sz="2800" dirty="0">
                <a:ea typeface="+mn-ea"/>
              </a:rPr>
              <a:t> </a:t>
            </a:r>
            <a:r>
              <a:rPr lang="en-US" altLang="de-DE" sz="2800" dirty="0" err="1">
                <a:ea typeface="+mn-ea"/>
              </a:rPr>
              <a:t>angegebenen</a:t>
            </a:r>
            <a:r>
              <a:rPr lang="en-US" altLang="de-DE" sz="2800" dirty="0">
                <a:ea typeface="+mn-ea"/>
              </a:rPr>
              <a:t> </a:t>
            </a:r>
            <a:r>
              <a:rPr lang="en-US" altLang="de-DE" sz="2800" dirty="0" err="1">
                <a:ea typeface="+mn-ea"/>
              </a:rPr>
              <a:t>Merkmalen</a:t>
            </a:r>
            <a:r>
              <a:rPr lang="en-US" altLang="de-DE" sz="2800" dirty="0">
                <a:ea typeface="+mn-ea"/>
              </a:rPr>
              <a:t> </a:t>
            </a:r>
            <a:r>
              <a:rPr lang="en-US" altLang="de-DE" sz="2800" dirty="0" err="1">
                <a:ea typeface="+mn-ea"/>
              </a:rPr>
              <a:t>Gegenstände</a:t>
            </a:r>
            <a:r>
              <a:rPr lang="en-US" altLang="de-DE" sz="2800" dirty="0">
                <a:ea typeface="+mn-ea"/>
              </a:rPr>
              <a:t> </a:t>
            </a:r>
            <a:r>
              <a:rPr lang="en-US" altLang="de-DE" sz="2800" dirty="0" err="1">
                <a:ea typeface="+mn-ea"/>
              </a:rPr>
              <a:t>heraus</a:t>
            </a:r>
            <a:r>
              <a:rPr lang="en-US" altLang="de-DE" sz="2800" dirty="0">
                <a:ea typeface="+mn-ea"/>
              </a:rPr>
              <a:t> und </a:t>
            </a:r>
            <a:r>
              <a:rPr lang="en-US" altLang="de-DE" sz="2800" dirty="0" err="1">
                <a:ea typeface="+mn-ea"/>
              </a:rPr>
              <a:t>bestimmt</a:t>
            </a:r>
            <a:r>
              <a:rPr lang="en-US" altLang="de-DE" sz="2800" dirty="0">
                <a:ea typeface="+mn-ea"/>
              </a:rPr>
              <a:t> </a:t>
            </a:r>
            <a:r>
              <a:rPr lang="en-US" altLang="de-DE" sz="2800" dirty="0" err="1">
                <a:ea typeface="+mn-ea"/>
              </a:rPr>
              <a:t>Übereinstimmungen</a:t>
            </a:r>
            <a:r>
              <a:rPr lang="en-US" altLang="de-DE" sz="2800" dirty="0">
                <a:ea typeface="+mn-ea"/>
              </a:rPr>
              <a:t> </a:t>
            </a:r>
            <a:r>
              <a:rPr lang="en-US" altLang="de-DE" sz="2800" dirty="0" err="1">
                <a:ea typeface="+mn-ea"/>
              </a:rPr>
              <a:t>bzw</a:t>
            </a:r>
            <a:r>
              <a:rPr lang="en-US" altLang="de-DE" sz="2800" dirty="0">
                <a:ea typeface="+mn-ea"/>
              </a:rPr>
              <a:t>. </a:t>
            </a:r>
            <a:r>
              <a:rPr lang="en-US" altLang="de-DE" sz="2800" dirty="0" err="1">
                <a:ea typeface="+mn-ea"/>
              </a:rPr>
              <a:t>Unterschiede</a:t>
            </a:r>
            <a:r>
              <a:rPr lang="en-US" altLang="de-DE" sz="2800" dirty="0">
                <a:ea typeface="+mn-ea"/>
              </a:rPr>
              <a:t>: Was </a:t>
            </a:r>
            <a:r>
              <a:rPr lang="en-US" altLang="de-DE" sz="2800" dirty="0" err="1">
                <a:ea typeface="+mn-ea"/>
              </a:rPr>
              <a:t>ist</a:t>
            </a:r>
            <a:r>
              <a:rPr lang="en-US" altLang="de-DE" sz="2800" dirty="0">
                <a:ea typeface="+mn-ea"/>
              </a:rPr>
              <a:t> rot, </a:t>
            </a:r>
            <a:r>
              <a:rPr lang="en-US" altLang="de-DE" sz="2800" dirty="0" err="1">
                <a:ea typeface="+mn-ea"/>
              </a:rPr>
              <a:t>groß</a:t>
            </a:r>
            <a:r>
              <a:rPr lang="en-US" altLang="de-DE" sz="2800" dirty="0">
                <a:ea typeface="+mn-ea"/>
              </a:rPr>
              <a:t>, </a:t>
            </a:r>
            <a:r>
              <a:rPr lang="en-US" altLang="de-DE" sz="2800" dirty="0" err="1">
                <a:ea typeface="+mn-ea"/>
              </a:rPr>
              <a:t>ein</a:t>
            </a:r>
            <a:r>
              <a:rPr lang="en-US" altLang="de-DE" sz="2800" dirty="0">
                <a:ea typeface="+mn-ea"/>
              </a:rPr>
              <a:t> </a:t>
            </a:r>
            <a:r>
              <a:rPr lang="en-US" altLang="de-DE" sz="2800" dirty="0" err="1">
                <a:ea typeface="+mn-ea"/>
              </a:rPr>
              <a:t>blauer</a:t>
            </a:r>
            <a:r>
              <a:rPr lang="en-US" altLang="de-DE" sz="2800" dirty="0">
                <a:ea typeface="+mn-ea"/>
              </a:rPr>
              <a:t> </a:t>
            </a:r>
            <a:r>
              <a:rPr lang="en-US" altLang="de-DE" sz="2800" dirty="0" err="1">
                <a:ea typeface="+mn-ea"/>
              </a:rPr>
              <a:t>Baustein</a:t>
            </a:r>
            <a:r>
              <a:rPr lang="en-US" altLang="de-DE" sz="2800" dirty="0">
                <a:ea typeface="+mn-ea"/>
              </a:rPr>
              <a:t>...? Was </a:t>
            </a:r>
            <a:r>
              <a:rPr lang="en-US" altLang="de-DE" sz="2800" dirty="0" err="1">
                <a:ea typeface="+mn-ea"/>
              </a:rPr>
              <a:t>ist</a:t>
            </a:r>
            <a:r>
              <a:rPr lang="en-US" altLang="de-DE" sz="2800" dirty="0">
                <a:ea typeface="+mn-ea"/>
              </a:rPr>
              <a:t> rot </a:t>
            </a:r>
            <a:r>
              <a:rPr lang="en-US" altLang="de-DE" sz="2800" u="sng" dirty="0">
                <a:ea typeface="+mn-ea"/>
              </a:rPr>
              <a:t>und</a:t>
            </a:r>
            <a:r>
              <a:rPr lang="en-US" altLang="de-DE" sz="2800" dirty="0">
                <a:ea typeface="+mn-ea"/>
              </a:rPr>
              <a:t> </a:t>
            </a:r>
            <a:r>
              <a:rPr lang="en-US" altLang="de-DE" sz="2800" dirty="0" err="1">
                <a:ea typeface="+mn-ea"/>
              </a:rPr>
              <a:t>groß</a:t>
            </a:r>
            <a:r>
              <a:rPr lang="en-US" altLang="de-DE" sz="2800" dirty="0">
                <a:ea typeface="+mn-ea"/>
              </a:rPr>
              <a:t>? </a:t>
            </a:r>
            <a:r>
              <a:rPr lang="en-US" altLang="de-DE" sz="2800" dirty="0" err="1">
                <a:ea typeface="+mn-ea"/>
              </a:rPr>
              <a:t>Formen</a:t>
            </a:r>
            <a:r>
              <a:rPr lang="en-US" altLang="de-DE" sz="2800" dirty="0">
                <a:ea typeface="+mn-ea"/>
              </a:rPr>
              <a:t> und </a:t>
            </a:r>
            <a:r>
              <a:rPr lang="en-US" altLang="de-DE" sz="2800" dirty="0" err="1">
                <a:ea typeface="+mn-ea"/>
              </a:rPr>
              <a:t>Flächen</a:t>
            </a:r>
            <a:r>
              <a:rPr lang="en-US" altLang="de-DE" sz="2800" dirty="0">
                <a:ea typeface="+mn-ea"/>
              </a:rPr>
              <a:t> </a:t>
            </a:r>
            <a:r>
              <a:rPr lang="en-US" altLang="de-DE" sz="2800" dirty="0" err="1">
                <a:ea typeface="+mn-ea"/>
              </a:rPr>
              <a:t>unterscheiden</a:t>
            </a:r>
            <a:r>
              <a:rPr lang="en-US" altLang="de-DE" sz="2800" dirty="0">
                <a:ea typeface="+mn-ea"/>
              </a:rPr>
              <a:t>: </a:t>
            </a:r>
            <a:r>
              <a:rPr lang="en-US" altLang="de-DE" sz="2800" dirty="0" err="1">
                <a:ea typeface="+mn-ea"/>
              </a:rPr>
              <a:t>eckig</a:t>
            </a:r>
            <a:r>
              <a:rPr lang="en-US" altLang="de-DE" sz="2800" dirty="0">
                <a:ea typeface="+mn-ea"/>
              </a:rPr>
              <a:t> und </a:t>
            </a:r>
            <a:r>
              <a:rPr lang="en-US" altLang="de-DE" sz="2800" dirty="0" err="1">
                <a:ea typeface="+mn-ea"/>
              </a:rPr>
              <a:t>rund</a:t>
            </a:r>
            <a:r>
              <a:rPr lang="en-US" altLang="de-DE" sz="2800" dirty="0">
                <a:ea typeface="+mn-ea"/>
              </a:rPr>
              <a:t>...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1">
            <a:extLst>
              <a:ext uri="{FF2B5EF4-FFF2-40B4-BE49-F238E27FC236}">
                <a16:creationId xmlns:a16="http://schemas.microsoft.com/office/drawing/2014/main" id="{494561BE-AA11-4BD0-94EA-02FD7EDEA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0" tIns="50760" rIns="50760" bIns="50760" anchor="ctr"/>
          <a:lstStyle>
            <a:lvl1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1pPr>
            <a:lvl2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2pPr>
            <a:lvl3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3pPr>
            <a:lvl4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4pPr>
            <a:lvl5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5pPr>
            <a:lvl6pPr marL="25146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6pPr>
            <a:lvl7pPr marL="29718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7pPr>
            <a:lvl8pPr marL="34290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8pPr>
            <a:lvl9pPr marL="38862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4800">
                <a:solidFill>
                  <a:srgbClr val="0044FE"/>
                </a:solidFill>
              </a:rPr>
              <a:t>Was Sie tun können,</a:t>
            </a:r>
            <a:br>
              <a:rPr lang="en-US" altLang="de-DE" sz="4800">
                <a:solidFill>
                  <a:srgbClr val="0044FE"/>
                </a:solidFill>
              </a:rPr>
            </a:br>
            <a:r>
              <a:rPr lang="en-US" altLang="de-DE" sz="4800">
                <a:solidFill>
                  <a:srgbClr val="0044FE"/>
                </a:solidFill>
              </a:rPr>
              <a:t>um Ihr Kind auf die Schule vorzubereiten:</a:t>
            </a:r>
          </a:p>
        </p:txBody>
      </p:sp>
      <p:sp>
        <p:nvSpPr>
          <p:cNvPr id="68611" name="Text Box 2">
            <a:extLst>
              <a:ext uri="{FF2B5EF4-FFF2-40B4-BE49-F238E27FC236}">
                <a16:creationId xmlns:a16="http://schemas.microsoft.com/office/drawing/2014/main" id="{6D61FCC4-53BD-4979-BDE4-068A64C79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23241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0" tIns="50760" rIns="50760" bIns="50760" anchor="ctr"/>
          <a:lstStyle>
            <a:lvl1pPr marL="887413" indent="-571500"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1pPr>
            <a:lvl2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2pPr>
            <a:lvl3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3pPr>
            <a:lvl4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4pPr>
            <a:lvl5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5pPr>
            <a:lvl6pPr marL="25146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6pPr>
            <a:lvl7pPr marL="29718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7pPr>
            <a:lvl8pPr marL="34290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8pPr>
            <a:lvl9pPr marL="38862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9pPr>
          </a:lstStyle>
          <a:p>
            <a:pPr eaLnBrk="1" hangingPunct="1">
              <a:buSzPct val="171000"/>
              <a:buFont typeface="Gill Sans" charset="0"/>
              <a:buChar char="•"/>
            </a:pPr>
            <a:r>
              <a:rPr lang="en-US" altLang="de-DE"/>
              <a:t>Suchen Sie mit ihm Ziffern in Ihrer Um-gebung (Telefonnummern, Hausnummern, Preise, Nummernschilder)!</a:t>
            </a:r>
          </a:p>
          <a:p>
            <a:pPr eaLnBrk="1" hangingPunct="1">
              <a:buSzPct val="171000"/>
              <a:buFont typeface="Gill Sans" charset="0"/>
              <a:buChar char="•"/>
            </a:pPr>
            <a:r>
              <a:rPr lang="en-US" altLang="de-DE"/>
              <a:t>Lassen Sie es Mengen abzählen und vergleichen (Gummibärchen, Besteck, Autos)!</a:t>
            </a:r>
          </a:p>
        </p:txBody>
      </p:sp>
      <p:pic>
        <p:nvPicPr>
          <p:cNvPr id="68612" name="Picture 3">
            <a:extLst>
              <a:ext uri="{FF2B5EF4-FFF2-40B4-BE49-F238E27FC236}">
                <a16:creationId xmlns:a16="http://schemas.microsoft.com/office/drawing/2014/main" id="{D31BC1A6-BB72-4D3A-828B-49183A05A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7697788"/>
            <a:ext cx="4089400" cy="1295400"/>
          </a:xfrm>
          <a:prstGeom prst="rect">
            <a:avLst/>
          </a:prstGeom>
          <a:noFill/>
          <a:ln>
            <a:noFill/>
          </a:ln>
          <a:effectLst>
            <a:outerShdw dist="76368" dir="2700000" algn="ctr" rotWithShape="0">
              <a:srgbClr val="000000">
                <a:alpha val="7501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8613" name="Picture 4">
            <a:extLst>
              <a:ext uri="{FF2B5EF4-FFF2-40B4-BE49-F238E27FC236}">
                <a16:creationId xmlns:a16="http://schemas.microsoft.com/office/drawing/2014/main" id="{9E23A63F-54BD-4624-BF5F-C7DDEF77A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38" y="7653338"/>
            <a:ext cx="1206500" cy="1384300"/>
          </a:xfrm>
          <a:prstGeom prst="rect">
            <a:avLst/>
          </a:prstGeom>
          <a:noFill/>
          <a:ln>
            <a:noFill/>
          </a:ln>
          <a:effectLst>
            <a:outerShdw dist="76368" dir="2700000" algn="ctr" rotWithShape="0">
              <a:srgbClr val="000000">
                <a:alpha val="7501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8614" name="Picture 5">
            <a:extLst>
              <a:ext uri="{FF2B5EF4-FFF2-40B4-BE49-F238E27FC236}">
                <a16:creationId xmlns:a16="http://schemas.microsoft.com/office/drawing/2014/main" id="{1F089C65-D7C2-4845-BB10-E7E5FEFA9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7645400"/>
            <a:ext cx="1612900" cy="1384300"/>
          </a:xfrm>
          <a:prstGeom prst="rect">
            <a:avLst/>
          </a:prstGeom>
          <a:noFill/>
          <a:ln>
            <a:noFill/>
          </a:ln>
          <a:effectLst>
            <a:outerShdw dist="76368" dir="2700000" algn="ctr" rotWithShape="0">
              <a:srgbClr val="000000">
                <a:alpha val="7501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1">
            <a:extLst>
              <a:ext uri="{FF2B5EF4-FFF2-40B4-BE49-F238E27FC236}">
                <a16:creationId xmlns:a16="http://schemas.microsoft.com/office/drawing/2014/main" id="{226BED28-78A5-4D89-820B-B1B7C00F8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0" tIns="50760" rIns="50760" bIns="50760" anchor="ctr"/>
          <a:lstStyle>
            <a:lvl1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1pPr>
            <a:lvl2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2pPr>
            <a:lvl3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3pPr>
            <a:lvl4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4pPr>
            <a:lvl5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5pPr>
            <a:lvl6pPr marL="25146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6pPr>
            <a:lvl7pPr marL="29718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7pPr>
            <a:lvl8pPr marL="34290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8pPr>
            <a:lvl9pPr marL="38862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6400"/>
              <a:t>Mathematik</a:t>
            </a:r>
            <a:br>
              <a:rPr lang="en-US" altLang="de-DE" sz="6400"/>
            </a:br>
            <a:r>
              <a:rPr lang="en-US" altLang="de-DE" sz="5600"/>
              <a:t>Mengen- und zahlbezogenes Wissen</a:t>
            </a:r>
          </a:p>
        </p:txBody>
      </p:sp>
      <p:sp>
        <p:nvSpPr>
          <p:cNvPr id="56322" name="Text Box 2">
            <a:extLst>
              <a:ext uri="{FF2B5EF4-FFF2-40B4-BE49-F238E27FC236}">
                <a16:creationId xmlns:a16="http://schemas.microsoft.com/office/drawing/2014/main" id="{0DFEB505-339C-400F-BB96-254D50C5D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</p:spPr>
        <p:txBody>
          <a:bodyPr lIns="50760" tIns="50760" rIns="50760" bIns="50760" anchor="ctr"/>
          <a:lstStyle>
            <a:lvl1pPr marL="26670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1pPr>
            <a:lvl2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2pPr>
            <a:lvl3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3pPr>
            <a:lvl4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4pPr>
            <a:lvl5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2400"/>
              </a:spcBef>
              <a:buSzPct val="171000"/>
              <a:defRPr/>
            </a:pPr>
            <a:r>
              <a:rPr lang="en-US" altLang="de-DE" dirty="0">
                <a:ea typeface="+mn-ea"/>
              </a:rPr>
              <a:t>    </a:t>
            </a:r>
            <a:r>
              <a:rPr lang="en-US" altLang="de-DE" sz="3600" dirty="0">
                <a:ea typeface="+mn-ea"/>
              </a:rPr>
              <a:t>Das Kind...</a:t>
            </a:r>
          </a:p>
          <a:p>
            <a:pPr marL="265113" eaLnBrk="1" hangingPunct="1">
              <a:spcBef>
                <a:spcPts val="2088"/>
              </a:spcBef>
              <a:buClr>
                <a:srgbClr val="000000"/>
              </a:buClr>
              <a:buSzPct val="171000"/>
              <a:buFont typeface="Gill Sans" charset="0"/>
              <a:buChar char="•"/>
              <a:defRPr/>
            </a:pPr>
            <a:r>
              <a:rPr lang="en-US" altLang="de-DE" sz="3600" dirty="0">
                <a:ea typeface="+mn-ea"/>
              </a:rPr>
              <a:t> </a:t>
            </a:r>
            <a:r>
              <a:rPr lang="en-US" altLang="de-DE" sz="3600" dirty="0" err="1">
                <a:ea typeface="+mn-ea"/>
              </a:rPr>
              <a:t>bringt</a:t>
            </a:r>
            <a:r>
              <a:rPr lang="en-US" altLang="de-DE" sz="3600" dirty="0">
                <a:ea typeface="+mn-ea"/>
              </a:rPr>
              <a:t> </a:t>
            </a:r>
            <a:r>
              <a:rPr lang="en-US" altLang="de-DE" sz="3600" dirty="0" err="1">
                <a:ea typeface="+mn-ea"/>
              </a:rPr>
              <a:t>ansatzweise</a:t>
            </a:r>
            <a:r>
              <a:rPr lang="en-US" altLang="de-DE" sz="3600" dirty="0">
                <a:ea typeface="+mn-ea"/>
              </a:rPr>
              <a:t> </a:t>
            </a:r>
            <a:r>
              <a:rPr lang="en-US" altLang="de-DE" sz="3600" dirty="0" err="1">
                <a:ea typeface="+mn-ea"/>
              </a:rPr>
              <a:t>Gegenstände</a:t>
            </a:r>
            <a:r>
              <a:rPr lang="en-US" altLang="de-DE" sz="3600" dirty="0">
                <a:ea typeface="+mn-ea"/>
              </a:rPr>
              <a:t> </a:t>
            </a:r>
            <a:r>
              <a:rPr lang="en-US" altLang="de-DE" sz="3600" dirty="0" err="1">
                <a:ea typeface="+mn-ea"/>
              </a:rPr>
              <a:t>nach</a:t>
            </a:r>
            <a:r>
              <a:rPr lang="en-US" altLang="de-DE" sz="3600" dirty="0">
                <a:ea typeface="+mn-ea"/>
              </a:rPr>
              <a:t> </a:t>
            </a:r>
            <a:r>
              <a:rPr lang="en-US" altLang="de-DE" sz="3600" dirty="0" err="1">
                <a:ea typeface="+mn-ea"/>
              </a:rPr>
              <a:t>bestimmten</a:t>
            </a:r>
            <a:r>
              <a:rPr lang="en-US" altLang="de-DE" sz="3600" dirty="0">
                <a:ea typeface="+mn-ea"/>
              </a:rPr>
              <a:t> </a:t>
            </a:r>
            <a:r>
              <a:rPr lang="en-US" altLang="de-DE" sz="3600" dirty="0" err="1">
                <a:ea typeface="+mn-ea"/>
              </a:rPr>
              <a:t>Merkmalen</a:t>
            </a:r>
            <a:r>
              <a:rPr lang="en-US" altLang="de-DE" sz="3600" dirty="0">
                <a:ea typeface="+mn-ea"/>
              </a:rPr>
              <a:t> in </a:t>
            </a:r>
            <a:r>
              <a:rPr lang="en-US" altLang="de-DE" sz="3600" dirty="0" err="1">
                <a:ea typeface="+mn-ea"/>
              </a:rPr>
              <a:t>eine</a:t>
            </a:r>
            <a:r>
              <a:rPr lang="en-US" altLang="de-DE" sz="3600" dirty="0">
                <a:ea typeface="+mn-ea"/>
              </a:rPr>
              <a:t> </a:t>
            </a:r>
            <a:r>
              <a:rPr lang="en-US" altLang="de-DE" sz="3600" dirty="0" err="1">
                <a:ea typeface="+mn-ea"/>
              </a:rPr>
              <a:t>Reihenfolge</a:t>
            </a:r>
            <a:r>
              <a:rPr lang="en-US" altLang="de-DE" sz="3600" dirty="0">
                <a:ea typeface="+mn-ea"/>
              </a:rPr>
              <a:t>: </a:t>
            </a:r>
            <a:r>
              <a:rPr lang="en-US" altLang="de-DE" sz="3600" dirty="0" err="1">
                <a:ea typeface="+mn-ea"/>
              </a:rPr>
              <a:t>Ordnen</a:t>
            </a:r>
            <a:r>
              <a:rPr lang="en-US" altLang="de-DE" sz="3600" dirty="0">
                <a:ea typeface="+mn-ea"/>
              </a:rPr>
              <a:t> </a:t>
            </a:r>
            <a:r>
              <a:rPr lang="en-US" altLang="de-DE" sz="3600" dirty="0" err="1">
                <a:ea typeface="+mn-ea"/>
              </a:rPr>
              <a:t>nach</a:t>
            </a:r>
            <a:r>
              <a:rPr lang="en-US" altLang="de-DE" sz="3600" dirty="0">
                <a:ea typeface="+mn-ea"/>
              </a:rPr>
              <a:t> </a:t>
            </a:r>
            <a:r>
              <a:rPr lang="en-US" altLang="de-DE" sz="3600" dirty="0" err="1">
                <a:ea typeface="+mn-ea"/>
              </a:rPr>
              <a:t>Farbe</a:t>
            </a:r>
            <a:r>
              <a:rPr lang="en-US" altLang="de-DE" sz="3600" dirty="0">
                <a:ea typeface="+mn-ea"/>
              </a:rPr>
              <a:t>, Form, </a:t>
            </a:r>
            <a:r>
              <a:rPr lang="en-US" altLang="de-DE" sz="3600" dirty="0" err="1">
                <a:ea typeface="+mn-ea"/>
              </a:rPr>
              <a:t>Größe</a:t>
            </a:r>
            <a:r>
              <a:rPr lang="en-US" altLang="de-DE" sz="3600" dirty="0">
                <a:ea typeface="+mn-ea"/>
              </a:rPr>
              <a:t>, </a:t>
            </a:r>
            <a:r>
              <a:rPr lang="en-US" altLang="de-DE" sz="3600" dirty="0" err="1">
                <a:ea typeface="+mn-ea"/>
              </a:rPr>
              <a:t>Oberflächenbeschaffenheit</a:t>
            </a:r>
            <a:endParaRPr lang="en-US" altLang="de-DE" sz="3600" dirty="0">
              <a:ea typeface="+mn-ea"/>
            </a:endParaRPr>
          </a:p>
          <a:p>
            <a:pPr marL="265113" eaLnBrk="1" hangingPunct="1">
              <a:spcBef>
                <a:spcPts val="2088"/>
              </a:spcBef>
              <a:buClr>
                <a:srgbClr val="000000"/>
              </a:buClr>
              <a:buSzPct val="171000"/>
              <a:buFont typeface="Gill Sans" charset="0"/>
              <a:buChar char="•"/>
              <a:defRPr/>
            </a:pPr>
            <a:r>
              <a:rPr lang="en-US" altLang="de-DE" sz="3600" dirty="0">
                <a:ea typeface="+mn-ea"/>
              </a:rPr>
              <a:t> </a:t>
            </a:r>
            <a:r>
              <a:rPr lang="en-US" altLang="de-DE" sz="3600" dirty="0" err="1">
                <a:ea typeface="+mn-ea"/>
              </a:rPr>
              <a:t>kann</a:t>
            </a:r>
            <a:r>
              <a:rPr lang="en-US" altLang="de-DE" sz="3600" dirty="0">
                <a:ea typeface="+mn-ea"/>
              </a:rPr>
              <a:t> </a:t>
            </a:r>
            <a:r>
              <a:rPr lang="en-US" altLang="de-DE" sz="3600" dirty="0" err="1">
                <a:ea typeface="+mn-ea"/>
              </a:rPr>
              <a:t>einen</a:t>
            </a:r>
            <a:r>
              <a:rPr lang="en-US" altLang="de-DE" sz="3600" dirty="0">
                <a:ea typeface="+mn-ea"/>
              </a:rPr>
              <a:t> </a:t>
            </a:r>
            <a:r>
              <a:rPr lang="en-US" altLang="de-DE" sz="3600" dirty="0" err="1">
                <a:ea typeface="+mn-ea"/>
              </a:rPr>
              <a:t>Gegenstand</a:t>
            </a:r>
            <a:r>
              <a:rPr lang="en-US" altLang="de-DE" sz="3600" dirty="0">
                <a:ea typeface="+mn-ea"/>
              </a:rPr>
              <a:t> in </a:t>
            </a:r>
            <a:r>
              <a:rPr lang="en-US" altLang="de-DE" sz="3600" dirty="0" err="1">
                <a:ea typeface="+mn-ea"/>
              </a:rPr>
              <a:t>eine</a:t>
            </a:r>
            <a:r>
              <a:rPr lang="en-US" altLang="de-DE" sz="3600" dirty="0">
                <a:ea typeface="+mn-ea"/>
              </a:rPr>
              <a:t> </a:t>
            </a:r>
            <a:r>
              <a:rPr lang="en-US" altLang="de-DE" sz="3600" dirty="0" err="1">
                <a:ea typeface="+mn-ea"/>
              </a:rPr>
              <a:t>Reihenfolge</a:t>
            </a:r>
            <a:r>
              <a:rPr lang="en-US" altLang="de-DE" sz="3600" dirty="0">
                <a:ea typeface="+mn-ea"/>
              </a:rPr>
              <a:t> </a:t>
            </a:r>
            <a:r>
              <a:rPr lang="en-US" altLang="de-DE" sz="3600" dirty="0" err="1">
                <a:ea typeface="+mn-ea"/>
              </a:rPr>
              <a:t>ein-ordnen</a:t>
            </a:r>
            <a:endParaRPr lang="en-US" altLang="de-DE" sz="3600" dirty="0">
              <a:ea typeface="+mn-ea"/>
            </a:endParaRPr>
          </a:p>
          <a:p>
            <a:pPr marL="265113" eaLnBrk="1" hangingPunct="1">
              <a:spcBef>
                <a:spcPts val="2088"/>
              </a:spcBef>
              <a:buClr>
                <a:srgbClr val="000000"/>
              </a:buClr>
              <a:buSzPct val="171000"/>
              <a:buFont typeface="Gill Sans" charset="0"/>
              <a:buChar char="•"/>
              <a:defRPr/>
            </a:pPr>
            <a:r>
              <a:rPr lang="en-US" altLang="de-DE" sz="3600" dirty="0">
                <a:ea typeface="+mn-ea"/>
              </a:rPr>
              <a:t> </a:t>
            </a:r>
            <a:r>
              <a:rPr lang="en-US" altLang="de-DE" sz="3600" dirty="0" err="1">
                <a:ea typeface="+mn-ea"/>
              </a:rPr>
              <a:t>erkennt</a:t>
            </a:r>
            <a:r>
              <a:rPr lang="en-US" altLang="de-DE" sz="3600" dirty="0">
                <a:ea typeface="+mn-ea"/>
              </a:rPr>
              <a:t>, </a:t>
            </a:r>
            <a:r>
              <a:rPr lang="en-US" altLang="de-DE" sz="3600" dirty="0" err="1">
                <a:ea typeface="+mn-ea"/>
              </a:rPr>
              <a:t>dass</a:t>
            </a:r>
            <a:r>
              <a:rPr lang="en-US" altLang="de-DE" sz="3600" dirty="0">
                <a:ea typeface="+mn-ea"/>
              </a:rPr>
              <a:t> die </a:t>
            </a:r>
            <a:r>
              <a:rPr lang="en-US" altLang="de-DE" sz="3600" dirty="0" err="1">
                <a:ea typeface="+mn-ea"/>
              </a:rPr>
              <a:t>Quantität</a:t>
            </a:r>
            <a:r>
              <a:rPr lang="en-US" altLang="de-DE" sz="3600" dirty="0">
                <a:ea typeface="+mn-ea"/>
              </a:rPr>
              <a:t> </a:t>
            </a:r>
            <a:r>
              <a:rPr lang="en-US" altLang="de-DE" sz="3600" dirty="0" err="1">
                <a:ea typeface="+mn-ea"/>
              </a:rPr>
              <a:t>unverändert</a:t>
            </a:r>
            <a:r>
              <a:rPr lang="en-US" altLang="de-DE" sz="3600" dirty="0">
                <a:ea typeface="+mn-ea"/>
              </a:rPr>
              <a:t> </a:t>
            </a:r>
            <a:r>
              <a:rPr lang="en-US" altLang="de-DE" sz="3600" dirty="0" err="1">
                <a:ea typeface="+mn-ea"/>
              </a:rPr>
              <a:t>bleibt</a:t>
            </a:r>
            <a:r>
              <a:rPr lang="en-US" altLang="de-DE" sz="3600" dirty="0">
                <a:ea typeface="+mn-ea"/>
              </a:rPr>
              <a:t>, </a:t>
            </a:r>
            <a:r>
              <a:rPr lang="en-US" altLang="de-DE" sz="3600" dirty="0" err="1">
                <a:ea typeface="+mn-ea"/>
              </a:rPr>
              <a:t>wenn</a:t>
            </a:r>
            <a:r>
              <a:rPr lang="en-US" altLang="de-DE" sz="3600" dirty="0">
                <a:ea typeface="+mn-ea"/>
              </a:rPr>
              <a:t> die Form </a:t>
            </a:r>
            <a:r>
              <a:rPr lang="en-US" altLang="de-DE" sz="3600" dirty="0" err="1">
                <a:ea typeface="+mn-ea"/>
              </a:rPr>
              <a:t>oder</a:t>
            </a:r>
            <a:r>
              <a:rPr lang="en-US" altLang="de-DE" sz="3600" dirty="0">
                <a:ea typeface="+mn-ea"/>
              </a:rPr>
              <a:t> die </a:t>
            </a:r>
            <a:r>
              <a:rPr lang="en-US" altLang="de-DE" sz="3600" dirty="0" err="1">
                <a:ea typeface="+mn-ea"/>
              </a:rPr>
              <a:t>räumliche</a:t>
            </a:r>
            <a:r>
              <a:rPr lang="en-US" altLang="de-DE" sz="3600" dirty="0">
                <a:ea typeface="+mn-ea"/>
              </a:rPr>
              <a:t> </a:t>
            </a:r>
            <a:r>
              <a:rPr lang="en-US" altLang="de-DE" sz="3600" dirty="0" err="1">
                <a:ea typeface="+mn-ea"/>
              </a:rPr>
              <a:t>Anordnung</a:t>
            </a:r>
            <a:r>
              <a:rPr lang="en-US" altLang="de-DE" sz="3600" dirty="0">
                <a:ea typeface="+mn-ea"/>
              </a:rPr>
              <a:t> </a:t>
            </a:r>
            <a:r>
              <a:rPr lang="en-US" altLang="de-DE" sz="3600" dirty="0" err="1">
                <a:ea typeface="+mn-ea"/>
              </a:rPr>
              <a:t>verän-dert</a:t>
            </a:r>
            <a:r>
              <a:rPr lang="en-US" altLang="de-DE" sz="3600" dirty="0">
                <a:ea typeface="+mn-ea"/>
              </a:rPr>
              <a:t> </a:t>
            </a:r>
            <a:r>
              <a:rPr lang="en-US" altLang="de-DE" sz="3600" dirty="0" err="1">
                <a:ea typeface="+mn-ea"/>
              </a:rPr>
              <a:t>wird</a:t>
            </a:r>
            <a:endParaRPr lang="en-US" altLang="de-DE" sz="3600" dirty="0"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1">
            <a:extLst>
              <a:ext uri="{FF2B5EF4-FFF2-40B4-BE49-F238E27FC236}">
                <a16:creationId xmlns:a16="http://schemas.microsoft.com/office/drawing/2014/main" id="{A561AFA0-FD55-491E-9124-6B81ECD70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0" tIns="50760" rIns="50760" bIns="50760" anchor="ctr"/>
          <a:lstStyle>
            <a:lvl1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1pPr>
            <a:lvl2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2pPr>
            <a:lvl3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3pPr>
            <a:lvl4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4pPr>
            <a:lvl5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5pPr>
            <a:lvl6pPr marL="25146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6pPr>
            <a:lvl7pPr marL="29718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7pPr>
            <a:lvl8pPr marL="34290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8pPr>
            <a:lvl9pPr marL="38862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4800">
                <a:solidFill>
                  <a:srgbClr val="0044FE"/>
                </a:solidFill>
              </a:rPr>
              <a:t>Was Sie tun können,</a:t>
            </a:r>
            <a:br>
              <a:rPr lang="en-US" altLang="de-DE" sz="4800">
                <a:solidFill>
                  <a:srgbClr val="0044FE"/>
                </a:solidFill>
              </a:rPr>
            </a:br>
            <a:r>
              <a:rPr lang="en-US" altLang="de-DE" sz="4800">
                <a:solidFill>
                  <a:srgbClr val="0044FE"/>
                </a:solidFill>
              </a:rPr>
              <a:t>um Ihr Kind auf die Schule vorzubereiten:</a:t>
            </a:r>
          </a:p>
        </p:txBody>
      </p:sp>
      <p:sp>
        <p:nvSpPr>
          <p:cNvPr id="72707" name="Text Box 2">
            <a:extLst>
              <a:ext uri="{FF2B5EF4-FFF2-40B4-BE49-F238E27FC236}">
                <a16:creationId xmlns:a16="http://schemas.microsoft.com/office/drawing/2014/main" id="{55144DCD-5F5C-43E1-8FF3-99887E8C1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0" tIns="50760" rIns="50760" bIns="50760" anchor="ctr"/>
          <a:lstStyle>
            <a:lvl1pPr marL="887413" indent="-571500"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1pPr>
            <a:lvl2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2pPr>
            <a:lvl3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3pPr>
            <a:lvl4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4pPr>
            <a:lvl5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5pPr>
            <a:lvl6pPr marL="25146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6pPr>
            <a:lvl7pPr marL="29718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7pPr>
            <a:lvl8pPr marL="34290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8pPr>
            <a:lvl9pPr marL="38862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9pPr>
          </a:lstStyle>
          <a:p>
            <a:pPr eaLnBrk="1" hangingPunct="1">
              <a:buSzPct val="171000"/>
              <a:buFont typeface="Gill Sans" charset="0"/>
              <a:buChar char="•"/>
            </a:pPr>
            <a:r>
              <a:rPr lang="en-US" altLang="de-DE"/>
              <a:t>Nutzen Sie einfach Alltagssituationen: beim Aufräumen, Sortieren, Spielen!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1">
            <a:extLst>
              <a:ext uri="{FF2B5EF4-FFF2-40B4-BE49-F238E27FC236}">
                <a16:creationId xmlns:a16="http://schemas.microsoft.com/office/drawing/2014/main" id="{B307A1C8-0981-420E-BFEE-2E1BDCF04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0" tIns="50760" rIns="50760" bIns="50760" anchor="ctr"/>
          <a:lstStyle>
            <a:lvl1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1pPr>
            <a:lvl2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2pPr>
            <a:lvl3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3pPr>
            <a:lvl4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4pPr>
            <a:lvl5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5pPr>
            <a:lvl6pPr marL="25146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6pPr>
            <a:lvl7pPr marL="29718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7pPr>
            <a:lvl8pPr marL="34290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8pPr>
            <a:lvl9pPr marL="38862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9600"/>
              <a:t>Mathematik</a:t>
            </a:r>
            <a:br>
              <a:rPr lang="en-US" altLang="de-DE" sz="9600"/>
            </a:br>
            <a:r>
              <a:rPr lang="en-US" altLang="de-DE" sz="4800"/>
              <a:t>Zählfertigkeit</a:t>
            </a:r>
          </a:p>
        </p:txBody>
      </p:sp>
      <p:sp>
        <p:nvSpPr>
          <p:cNvPr id="58370" name="Text Box 2">
            <a:extLst>
              <a:ext uri="{FF2B5EF4-FFF2-40B4-BE49-F238E27FC236}">
                <a16:creationId xmlns:a16="http://schemas.microsoft.com/office/drawing/2014/main" id="{7825A7F7-B830-400D-9A1D-CCA6D7F8A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2482850"/>
            <a:ext cx="6985000" cy="6286500"/>
          </a:xfrm>
          <a:prstGeom prst="rect">
            <a:avLst/>
          </a:prstGeom>
          <a:noFill/>
          <a:ln>
            <a:noFill/>
          </a:ln>
          <a:effectLst/>
        </p:spPr>
        <p:txBody>
          <a:bodyPr lIns="50760" tIns="50760" rIns="50760" bIns="50760" anchor="ctr"/>
          <a:lstStyle>
            <a:lvl1pPr marL="26670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1pPr>
            <a:lvl2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2pPr>
            <a:lvl3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3pPr>
            <a:lvl4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4pPr>
            <a:lvl5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2400"/>
              </a:spcBef>
              <a:buSzPct val="171000"/>
              <a:defRPr/>
            </a:pPr>
            <a:r>
              <a:rPr lang="en-US" altLang="de-DE" sz="3300" dirty="0">
                <a:ea typeface="+mn-ea"/>
              </a:rPr>
              <a:t>     </a:t>
            </a:r>
            <a:r>
              <a:rPr lang="en-US" altLang="de-DE" sz="3200" dirty="0">
                <a:ea typeface="+mn-ea"/>
              </a:rPr>
              <a:t>Das Kind...</a:t>
            </a:r>
          </a:p>
          <a:p>
            <a:pPr marL="265113" eaLnBrk="1" hangingPunct="1">
              <a:spcBef>
                <a:spcPts val="1888"/>
              </a:spcBef>
              <a:buClr>
                <a:srgbClr val="000000"/>
              </a:buClr>
              <a:buSzPct val="171000"/>
              <a:buFont typeface="Gill Sans" charset="0"/>
              <a:buChar char="•"/>
              <a:defRPr/>
            </a:pPr>
            <a:r>
              <a:rPr lang="en-US" altLang="de-DE" sz="3200" dirty="0">
                <a:ea typeface="+mn-ea"/>
              </a:rPr>
              <a:t> </a:t>
            </a:r>
            <a:r>
              <a:rPr lang="en-US" altLang="de-DE" sz="3200" dirty="0" err="1">
                <a:ea typeface="+mn-ea"/>
              </a:rPr>
              <a:t>beherrscht</a:t>
            </a:r>
            <a:r>
              <a:rPr lang="en-US" altLang="de-DE" sz="3200" dirty="0">
                <a:ea typeface="+mn-ea"/>
              </a:rPr>
              <a:t> die </a:t>
            </a:r>
            <a:r>
              <a:rPr lang="en-US" altLang="de-DE" sz="3200" dirty="0" err="1">
                <a:ea typeface="+mn-ea"/>
              </a:rPr>
              <a:t>Zahlwortreihe</a:t>
            </a:r>
            <a:r>
              <a:rPr lang="en-US" altLang="de-DE" sz="3200" dirty="0">
                <a:ea typeface="+mn-ea"/>
              </a:rPr>
              <a:t> </a:t>
            </a:r>
            <a:r>
              <a:rPr lang="en-US" altLang="de-DE" sz="3200" dirty="0" err="1">
                <a:ea typeface="+mn-ea"/>
              </a:rPr>
              <a:t>bis</a:t>
            </a:r>
            <a:r>
              <a:rPr lang="en-US" altLang="de-DE" sz="3200" dirty="0">
                <a:ea typeface="+mn-ea"/>
              </a:rPr>
              <a:t> 20</a:t>
            </a:r>
          </a:p>
          <a:p>
            <a:pPr marL="265113" eaLnBrk="1" hangingPunct="1">
              <a:spcBef>
                <a:spcPts val="1888"/>
              </a:spcBef>
              <a:buClr>
                <a:srgbClr val="000000"/>
              </a:buClr>
              <a:buSzPct val="171000"/>
              <a:buFont typeface="Gill Sans" charset="0"/>
              <a:buChar char="•"/>
              <a:defRPr/>
            </a:pPr>
            <a:r>
              <a:rPr lang="en-US" altLang="de-DE" sz="3200" dirty="0">
                <a:ea typeface="+mn-ea"/>
              </a:rPr>
              <a:t> </a:t>
            </a:r>
            <a:r>
              <a:rPr lang="en-US" altLang="de-DE" sz="3200" dirty="0" err="1">
                <a:ea typeface="+mn-ea"/>
              </a:rPr>
              <a:t>kann</a:t>
            </a:r>
            <a:r>
              <a:rPr lang="en-US" altLang="de-DE" sz="3200" dirty="0">
                <a:ea typeface="+mn-ea"/>
              </a:rPr>
              <a:t> </a:t>
            </a:r>
            <a:r>
              <a:rPr lang="en-US" altLang="de-DE" sz="3200" dirty="0" err="1">
                <a:ea typeface="+mn-ea"/>
              </a:rPr>
              <a:t>sagen</a:t>
            </a:r>
            <a:r>
              <a:rPr lang="en-US" altLang="de-DE" sz="3200" dirty="0">
                <a:ea typeface="+mn-ea"/>
              </a:rPr>
              <a:t>, </a:t>
            </a:r>
            <a:r>
              <a:rPr lang="en-US" altLang="de-DE" sz="3200" dirty="0" err="1">
                <a:ea typeface="+mn-ea"/>
              </a:rPr>
              <a:t>welche</a:t>
            </a:r>
            <a:r>
              <a:rPr lang="en-US" altLang="de-DE" sz="3200" dirty="0">
                <a:ea typeface="+mn-ea"/>
              </a:rPr>
              <a:t> </a:t>
            </a:r>
            <a:r>
              <a:rPr lang="en-US" altLang="de-DE" sz="3200" dirty="0" err="1">
                <a:ea typeface="+mn-ea"/>
              </a:rPr>
              <a:t>Zahl</a:t>
            </a:r>
            <a:r>
              <a:rPr lang="en-US" altLang="de-DE" sz="3200" dirty="0">
                <a:ea typeface="+mn-ea"/>
              </a:rPr>
              <a:t> </a:t>
            </a:r>
            <a:r>
              <a:rPr lang="en-US" altLang="de-DE" sz="3200" dirty="0" err="1">
                <a:ea typeface="+mn-ea"/>
              </a:rPr>
              <a:t>im</a:t>
            </a:r>
            <a:r>
              <a:rPr lang="en-US" altLang="de-DE" sz="3200" dirty="0">
                <a:ea typeface="+mn-ea"/>
              </a:rPr>
              <a:t> </a:t>
            </a:r>
            <a:r>
              <a:rPr lang="en-US" altLang="de-DE" sz="3200" dirty="0" err="1">
                <a:ea typeface="+mn-ea"/>
              </a:rPr>
              <a:t>Zahlenraum</a:t>
            </a:r>
            <a:r>
              <a:rPr lang="en-US" altLang="de-DE" sz="3200" dirty="0">
                <a:ea typeface="+mn-ea"/>
              </a:rPr>
              <a:t> </a:t>
            </a:r>
            <a:r>
              <a:rPr lang="en-US" altLang="de-DE" sz="3200" dirty="0" err="1">
                <a:ea typeface="+mn-ea"/>
              </a:rPr>
              <a:t>bis</a:t>
            </a:r>
            <a:r>
              <a:rPr lang="en-US" altLang="de-DE" sz="3200" dirty="0">
                <a:ea typeface="+mn-ea"/>
              </a:rPr>
              <a:t> 10 </a:t>
            </a:r>
            <a:r>
              <a:rPr lang="en-US" altLang="de-DE" sz="3200" dirty="0" err="1">
                <a:ea typeface="+mn-ea"/>
              </a:rPr>
              <a:t>größer</a:t>
            </a:r>
            <a:r>
              <a:rPr lang="en-US" altLang="de-DE" sz="3200" dirty="0">
                <a:ea typeface="+mn-ea"/>
              </a:rPr>
              <a:t>/</a:t>
            </a:r>
            <a:r>
              <a:rPr lang="en-US" altLang="de-DE" sz="3200" dirty="0" err="1">
                <a:ea typeface="+mn-ea"/>
              </a:rPr>
              <a:t>kleiner</a:t>
            </a:r>
            <a:r>
              <a:rPr lang="en-US" altLang="de-DE" sz="3200" dirty="0">
                <a:ea typeface="+mn-ea"/>
              </a:rPr>
              <a:t> </a:t>
            </a:r>
            <a:r>
              <a:rPr lang="en-US" altLang="de-DE" sz="3200" dirty="0" err="1">
                <a:ea typeface="+mn-ea"/>
              </a:rPr>
              <a:t>ist</a:t>
            </a:r>
            <a:endParaRPr lang="en-US" altLang="de-DE" sz="3200" dirty="0">
              <a:ea typeface="+mn-ea"/>
            </a:endParaRPr>
          </a:p>
          <a:p>
            <a:pPr marL="265113" eaLnBrk="1" hangingPunct="1">
              <a:spcBef>
                <a:spcPts val="1888"/>
              </a:spcBef>
              <a:buClr>
                <a:srgbClr val="000000"/>
              </a:buClr>
              <a:buSzPct val="171000"/>
              <a:buFont typeface="Gill Sans" charset="0"/>
              <a:buChar char="•"/>
              <a:defRPr/>
            </a:pPr>
            <a:r>
              <a:rPr lang="en-US" altLang="de-DE" sz="3200" dirty="0">
                <a:ea typeface="+mn-ea"/>
              </a:rPr>
              <a:t> </a:t>
            </a:r>
            <a:r>
              <a:rPr lang="en-US" altLang="de-DE" sz="3200" dirty="0" err="1">
                <a:ea typeface="+mn-ea"/>
              </a:rPr>
              <a:t>ermittelt</a:t>
            </a:r>
            <a:r>
              <a:rPr lang="en-US" altLang="de-DE" sz="3200" dirty="0">
                <a:ea typeface="+mn-ea"/>
              </a:rPr>
              <a:t> </a:t>
            </a:r>
            <a:r>
              <a:rPr lang="en-US" altLang="de-DE" sz="3200" dirty="0" err="1">
                <a:ea typeface="+mn-ea"/>
              </a:rPr>
              <a:t>Anzahlen</a:t>
            </a:r>
            <a:r>
              <a:rPr lang="en-US" altLang="de-DE" sz="3200" dirty="0">
                <a:ea typeface="+mn-ea"/>
              </a:rPr>
              <a:t> </a:t>
            </a:r>
            <a:r>
              <a:rPr lang="en-US" altLang="de-DE" sz="3200" dirty="0" err="1">
                <a:ea typeface="+mn-ea"/>
              </a:rPr>
              <a:t>bis</a:t>
            </a:r>
            <a:r>
              <a:rPr lang="en-US" altLang="de-DE" sz="3200" dirty="0">
                <a:ea typeface="+mn-ea"/>
              </a:rPr>
              <a:t> 10, </a:t>
            </a:r>
            <a:r>
              <a:rPr lang="en-US" altLang="de-DE" sz="3200" dirty="0" err="1">
                <a:ea typeface="+mn-ea"/>
              </a:rPr>
              <a:t>erfasst</a:t>
            </a:r>
            <a:r>
              <a:rPr lang="en-US" altLang="de-DE" sz="3200" dirty="0">
                <a:ea typeface="+mn-ea"/>
              </a:rPr>
              <a:t> </a:t>
            </a:r>
            <a:r>
              <a:rPr lang="en-US" altLang="de-DE" sz="3200" dirty="0" err="1">
                <a:ea typeface="+mn-ea"/>
              </a:rPr>
              <a:t>dabei</a:t>
            </a:r>
            <a:r>
              <a:rPr lang="en-US" altLang="de-DE" sz="3200" dirty="0">
                <a:ea typeface="+mn-ea"/>
              </a:rPr>
              <a:t> </a:t>
            </a:r>
            <a:r>
              <a:rPr lang="en-US" altLang="de-DE" sz="3200" dirty="0" err="1">
                <a:ea typeface="+mn-ea"/>
              </a:rPr>
              <a:t>insbesondere</a:t>
            </a:r>
            <a:r>
              <a:rPr lang="en-US" altLang="de-DE" sz="3200" dirty="0">
                <a:ea typeface="+mn-ea"/>
              </a:rPr>
              <a:t> </a:t>
            </a:r>
            <a:r>
              <a:rPr lang="en-US" altLang="de-DE" sz="3200" dirty="0" err="1">
                <a:ea typeface="+mn-ea"/>
              </a:rPr>
              <a:t>Anzahlen</a:t>
            </a:r>
            <a:r>
              <a:rPr lang="en-US" altLang="de-DE" sz="3200" dirty="0">
                <a:ea typeface="+mn-ea"/>
              </a:rPr>
              <a:t> </a:t>
            </a:r>
            <a:r>
              <a:rPr lang="en-US" altLang="de-DE" sz="3200" dirty="0" err="1">
                <a:ea typeface="+mn-ea"/>
              </a:rPr>
              <a:t>bis</a:t>
            </a:r>
            <a:r>
              <a:rPr lang="en-US" altLang="de-DE" sz="3200" dirty="0">
                <a:ea typeface="+mn-ea"/>
              </a:rPr>
              <a:t> 5 in </a:t>
            </a:r>
            <a:r>
              <a:rPr lang="en-US" altLang="de-DE" sz="3200" dirty="0" err="1">
                <a:ea typeface="+mn-ea"/>
              </a:rPr>
              <a:t>strukturierter</a:t>
            </a:r>
            <a:r>
              <a:rPr lang="en-US" altLang="de-DE" sz="3200" dirty="0">
                <a:ea typeface="+mn-ea"/>
              </a:rPr>
              <a:t> </a:t>
            </a:r>
            <a:r>
              <a:rPr lang="en-US" altLang="de-DE" sz="3200" dirty="0" err="1">
                <a:ea typeface="+mn-ea"/>
              </a:rPr>
              <a:t>Anordnung</a:t>
            </a:r>
            <a:r>
              <a:rPr lang="en-US" altLang="de-DE" sz="3200" dirty="0">
                <a:ea typeface="+mn-ea"/>
              </a:rPr>
              <a:t> </a:t>
            </a:r>
            <a:r>
              <a:rPr lang="en-US" altLang="de-DE" sz="3200" dirty="0" err="1">
                <a:ea typeface="+mn-ea"/>
              </a:rPr>
              <a:t>simultan</a:t>
            </a:r>
            <a:r>
              <a:rPr lang="en-US" altLang="de-DE" sz="3200" dirty="0">
                <a:ea typeface="+mn-ea"/>
              </a:rPr>
              <a:t> und </a:t>
            </a:r>
            <a:r>
              <a:rPr lang="en-US" altLang="de-DE" sz="3200" dirty="0" err="1">
                <a:ea typeface="+mn-ea"/>
              </a:rPr>
              <a:t>gibt</a:t>
            </a:r>
            <a:r>
              <a:rPr lang="en-US" altLang="de-DE" sz="3200" dirty="0">
                <a:ea typeface="+mn-ea"/>
              </a:rPr>
              <a:t> das </a:t>
            </a:r>
            <a:r>
              <a:rPr lang="en-US" altLang="de-DE" sz="3200" dirty="0" err="1">
                <a:ea typeface="+mn-ea"/>
              </a:rPr>
              <a:t>entsprechende</a:t>
            </a:r>
            <a:r>
              <a:rPr lang="en-US" altLang="de-DE" sz="3200" dirty="0">
                <a:ea typeface="+mn-ea"/>
              </a:rPr>
              <a:t> </a:t>
            </a:r>
            <a:r>
              <a:rPr lang="en-US" altLang="de-DE" sz="3200" dirty="0" err="1">
                <a:ea typeface="+mn-ea"/>
              </a:rPr>
              <a:t>Zahlwort</a:t>
            </a:r>
            <a:r>
              <a:rPr lang="en-US" altLang="de-DE" sz="3200" dirty="0">
                <a:ea typeface="+mn-ea"/>
              </a:rPr>
              <a:t> an (</a:t>
            </a:r>
            <a:r>
              <a:rPr lang="en-US" altLang="de-DE" sz="3200" dirty="0" err="1">
                <a:ea typeface="+mn-ea"/>
              </a:rPr>
              <a:t>Würfelaugen</a:t>
            </a:r>
            <a:r>
              <a:rPr lang="en-US" altLang="de-DE" sz="3200" dirty="0">
                <a:ea typeface="+mn-ea"/>
              </a:rPr>
              <a:t>)</a:t>
            </a:r>
          </a:p>
        </p:txBody>
      </p:sp>
      <p:pic>
        <p:nvPicPr>
          <p:cNvPr id="74756" name="Picture 3">
            <a:extLst>
              <a:ext uri="{FF2B5EF4-FFF2-40B4-BE49-F238E27FC236}">
                <a16:creationId xmlns:a16="http://schemas.microsoft.com/office/drawing/2014/main" id="{49A9567C-8768-4223-AC97-9B88A0BB1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850" y="3681413"/>
            <a:ext cx="1778000" cy="2387600"/>
          </a:xfrm>
          <a:prstGeom prst="rect">
            <a:avLst/>
          </a:prstGeom>
          <a:noFill/>
          <a:ln>
            <a:noFill/>
          </a:ln>
          <a:effectLst>
            <a:outerShdw dist="76368" dir="2700000" algn="ctr" rotWithShape="0">
              <a:srgbClr val="000000">
                <a:alpha val="7501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4757" name="Picture 4">
            <a:extLst>
              <a:ext uri="{FF2B5EF4-FFF2-40B4-BE49-F238E27FC236}">
                <a16:creationId xmlns:a16="http://schemas.microsoft.com/office/drawing/2014/main" id="{9A8FA619-FDEF-49D0-ACF2-04788859C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6613" y="6223000"/>
            <a:ext cx="1778000" cy="2387600"/>
          </a:xfrm>
          <a:prstGeom prst="rect">
            <a:avLst/>
          </a:prstGeom>
          <a:noFill/>
          <a:ln>
            <a:noFill/>
          </a:ln>
          <a:effectLst>
            <a:outerShdw dist="76368" dir="2700000" algn="ctr" rotWithShape="0">
              <a:srgbClr val="000000">
                <a:alpha val="7501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1">
            <a:extLst>
              <a:ext uri="{FF2B5EF4-FFF2-40B4-BE49-F238E27FC236}">
                <a16:creationId xmlns:a16="http://schemas.microsoft.com/office/drawing/2014/main" id="{B5DDE3F8-7179-43B9-B58E-F099B30BB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0" tIns="50760" rIns="50760" bIns="50760" anchor="ctr"/>
          <a:lstStyle>
            <a:lvl1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1pPr>
            <a:lvl2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2pPr>
            <a:lvl3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3pPr>
            <a:lvl4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4pPr>
            <a:lvl5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5pPr>
            <a:lvl6pPr marL="25146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6pPr>
            <a:lvl7pPr marL="29718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7pPr>
            <a:lvl8pPr marL="34290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8pPr>
            <a:lvl9pPr marL="38862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8500"/>
              <a:t>Mathematik</a:t>
            </a:r>
            <a:br>
              <a:rPr lang="en-US" altLang="de-DE" sz="8500"/>
            </a:br>
            <a:r>
              <a:rPr lang="en-US" altLang="de-DE" sz="7400"/>
              <a:t>Raum-Lage-Beziehungen</a:t>
            </a:r>
          </a:p>
        </p:txBody>
      </p:sp>
      <p:sp>
        <p:nvSpPr>
          <p:cNvPr id="60418" name="Text Box 2">
            <a:extLst>
              <a:ext uri="{FF2B5EF4-FFF2-40B4-BE49-F238E27FC236}">
                <a16:creationId xmlns:a16="http://schemas.microsoft.com/office/drawing/2014/main" id="{7FBCB6A0-4DA9-40DF-90B4-C682F1F0D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</p:spPr>
        <p:txBody>
          <a:bodyPr lIns="50760" tIns="50760" rIns="50760" bIns="50760" anchor="ctr"/>
          <a:lstStyle>
            <a:lvl1pPr marL="26670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1pPr>
            <a:lvl2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2pPr>
            <a:lvl3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3pPr>
            <a:lvl4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4pPr>
            <a:lvl5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2400"/>
              </a:spcBef>
              <a:buSzPct val="171000"/>
              <a:defRPr/>
            </a:pPr>
            <a:r>
              <a:rPr lang="en-US" altLang="de-DE" sz="3100" dirty="0">
                <a:ea typeface="+mn-ea"/>
              </a:rPr>
              <a:t>     Das Kind...</a:t>
            </a:r>
          </a:p>
          <a:p>
            <a:pPr marL="265113" eaLnBrk="1" hangingPunct="1">
              <a:spcBef>
                <a:spcPts val="1813"/>
              </a:spcBef>
              <a:buClr>
                <a:srgbClr val="000000"/>
              </a:buClr>
              <a:buSzPct val="171000"/>
              <a:buFont typeface="Gill Sans" charset="0"/>
              <a:buChar char="•"/>
              <a:defRPr/>
            </a:pPr>
            <a:r>
              <a:rPr lang="en-US" altLang="de-DE" sz="3100" dirty="0">
                <a:ea typeface="+mn-ea"/>
              </a:rPr>
              <a:t> </a:t>
            </a:r>
            <a:r>
              <a:rPr lang="en-US" altLang="de-DE" sz="3100" dirty="0" err="1">
                <a:ea typeface="+mn-ea"/>
              </a:rPr>
              <a:t>unterscheidet</a:t>
            </a:r>
            <a:r>
              <a:rPr lang="en-US" altLang="de-DE" sz="3100" dirty="0">
                <a:ea typeface="+mn-ea"/>
              </a:rPr>
              <a:t> </a:t>
            </a:r>
            <a:r>
              <a:rPr lang="en-US" altLang="de-DE" sz="3100" dirty="0" err="1">
                <a:ea typeface="+mn-ea"/>
              </a:rPr>
              <a:t>rechts</a:t>
            </a:r>
            <a:r>
              <a:rPr lang="en-US" altLang="de-DE" sz="3100" dirty="0">
                <a:ea typeface="+mn-ea"/>
              </a:rPr>
              <a:t> und links !</a:t>
            </a:r>
          </a:p>
          <a:p>
            <a:pPr marL="265113" eaLnBrk="1" hangingPunct="1">
              <a:spcBef>
                <a:spcPts val="1813"/>
              </a:spcBef>
              <a:buClr>
                <a:srgbClr val="000000"/>
              </a:buClr>
              <a:buSzPct val="171000"/>
              <a:buFont typeface="Gill Sans" charset="0"/>
              <a:buChar char="•"/>
              <a:defRPr/>
            </a:pPr>
            <a:r>
              <a:rPr lang="en-US" altLang="de-DE" sz="3100" dirty="0">
                <a:ea typeface="+mn-ea"/>
              </a:rPr>
              <a:t> </a:t>
            </a:r>
            <a:r>
              <a:rPr lang="en-US" altLang="de-DE" sz="3100" dirty="0" err="1">
                <a:ea typeface="+mn-ea"/>
              </a:rPr>
              <a:t>orientiert</a:t>
            </a:r>
            <a:r>
              <a:rPr lang="en-US" altLang="de-DE" sz="3100" dirty="0">
                <a:ea typeface="+mn-ea"/>
              </a:rPr>
              <a:t> </a:t>
            </a:r>
            <a:r>
              <a:rPr lang="en-US" altLang="de-DE" sz="3100" dirty="0" err="1">
                <a:ea typeface="+mn-ea"/>
              </a:rPr>
              <a:t>sich</a:t>
            </a:r>
            <a:r>
              <a:rPr lang="en-US" altLang="de-DE" sz="3100" dirty="0">
                <a:ea typeface="+mn-ea"/>
              </a:rPr>
              <a:t> </a:t>
            </a:r>
            <a:r>
              <a:rPr lang="en-US" altLang="de-DE" sz="3100" dirty="0" err="1">
                <a:ea typeface="+mn-ea"/>
              </a:rPr>
              <a:t>nach</a:t>
            </a:r>
            <a:r>
              <a:rPr lang="en-US" altLang="de-DE" sz="3100" dirty="0">
                <a:ea typeface="+mn-ea"/>
              </a:rPr>
              <a:t> </a:t>
            </a:r>
            <a:r>
              <a:rPr lang="en-US" altLang="de-DE" sz="3100" dirty="0" err="1">
                <a:ea typeface="+mn-ea"/>
              </a:rPr>
              <a:t>rechts</a:t>
            </a:r>
            <a:r>
              <a:rPr lang="en-US" altLang="de-DE" sz="3100" dirty="0">
                <a:ea typeface="+mn-ea"/>
              </a:rPr>
              <a:t> und links </a:t>
            </a:r>
            <a:r>
              <a:rPr lang="en-US" altLang="de-DE" sz="3100" dirty="0" err="1">
                <a:ea typeface="+mn-ea"/>
              </a:rPr>
              <a:t>im</a:t>
            </a:r>
            <a:r>
              <a:rPr lang="en-US" altLang="de-DE" sz="3100" dirty="0">
                <a:ea typeface="+mn-ea"/>
              </a:rPr>
              <a:t> </a:t>
            </a:r>
            <a:r>
              <a:rPr lang="en-US" altLang="de-DE" sz="3100" dirty="0" err="1">
                <a:ea typeface="+mn-ea"/>
              </a:rPr>
              <a:t>Raum</a:t>
            </a:r>
            <a:r>
              <a:rPr lang="en-US" altLang="de-DE" sz="3100" dirty="0">
                <a:ea typeface="+mn-ea"/>
              </a:rPr>
              <a:t> </a:t>
            </a:r>
          </a:p>
          <a:p>
            <a:pPr marL="265113" eaLnBrk="1" hangingPunct="1">
              <a:spcBef>
                <a:spcPts val="1813"/>
              </a:spcBef>
              <a:buClr>
                <a:srgbClr val="000000"/>
              </a:buClr>
              <a:buSzPct val="171000"/>
              <a:buFont typeface="Gill Sans" charset="0"/>
              <a:buChar char="•"/>
              <a:defRPr/>
            </a:pPr>
            <a:r>
              <a:rPr lang="en-US" altLang="de-DE" sz="3100" dirty="0">
                <a:ea typeface="+mn-ea"/>
              </a:rPr>
              <a:t> </a:t>
            </a:r>
            <a:r>
              <a:rPr lang="en-US" altLang="de-DE" sz="3100" dirty="0" err="1">
                <a:ea typeface="+mn-ea"/>
              </a:rPr>
              <a:t>orientiert</a:t>
            </a:r>
            <a:r>
              <a:rPr lang="en-US" altLang="de-DE" sz="3100" dirty="0">
                <a:ea typeface="+mn-ea"/>
              </a:rPr>
              <a:t> </a:t>
            </a:r>
            <a:r>
              <a:rPr lang="en-US" altLang="de-DE" sz="3100" dirty="0" err="1">
                <a:ea typeface="+mn-ea"/>
              </a:rPr>
              <a:t>sich</a:t>
            </a:r>
            <a:r>
              <a:rPr lang="en-US" altLang="de-DE" sz="3100" dirty="0">
                <a:ea typeface="+mn-ea"/>
              </a:rPr>
              <a:t> </a:t>
            </a:r>
            <a:r>
              <a:rPr lang="en-US" altLang="de-DE" sz="3100" dirty="0" err="1">
                <a:ea typeface="+mn-ea"/>
              </a:rPr>
              <a:t>im</a:t>
            </a:r>
            <a:r>
              <a:rPr lang="en-US" altLang="de-DE" sz="3100" dirty="0">
                <a:ea typeface="+mn-ea"/>
              </a:rPr>
              <a:t> </a:t>
            </a:r>
            <a:r>
              <a:rPr lang="en-US" altLang="de-DE" sz="3100" dirty="0" err="1">
                <a:ea typeface="+mn-ea"/>
              </a:rPr>
              <a:t>Raum</a:t>
            </a:r>
            <a:r>
              <a:rPr lang="en-US" altLang="de-DE" sz="3100" dirty="0">
                <a:ea typeface="+mn-ea"/>
              </a:rPr>
              <a:t> und </a:t>
            </a:r>
            <a:r>
              <a:rPr lang="en-US" altLang="de-DE" sz="3100" dirty="0" err="1">
                <a:ea typeface="+mn-ea"/>
              </a:rPr>
              <a:t>benennt</a:t>
            </a:r>
            <a:r>
              <a:rPr lang="en-US" altLang="de-DE" sz="3100" dirty="0">
                <a:ea typeface="+mn-ea"/>
              </a:rPr>
              <a:t> </a:t>
            </a:r>
            <a:r>
              <a:rPr lang="en-US" altLang="de-DE" sz="3100" dirty="0" err="1">
                <a:ea typeface="+mn-ea"/>
              </a:rPr>
              <a:t>Raumlagen</a:t>
            </a:r>
            <a:r>
              <a:rPr lang="en-US" altLang="de-DE" sz="3100" dirty="0">
                <a:ea typeface="+mn-ea"/>
              </a:rPr>
              <a:t>: </a:t>
            </a:r>
            <a:r>
              <a:rPr lang="en-US" altLang="de-DE" sz="3100" dirty="0" err="1">
                <a:ea typeface="+mn-ea"/>
              </a:rPr>
              <a:t>vor</a:t>
            </a:r>
            <a:r>
              <a:rPr lang="en-US" altLang="de-DE" sz="3100" dirty="0">
                <a:ea typeface="+mn-ea"/>
              </a:rPr>
              <a:t>-hinter- </a:t>
            </a:r>
            <a:r>
              <a:rPr lang="en-US" altLang="de-DE" sz="3100" dirty="0" err="1">
                <a:ea typeface="+mn-ea"/>
              </a:rPr>
              <a:t>neben</a:t>
            </a:r>
            <a:r>
              <a:rPr lang="en-US" altLang="de-DE" sz="3100" dirty="0">
                <a:ea typeface="+mn-ea"/>
              </a:rPr>
              <a:t>- über- auf- </a:t>
            </a:r>
            <a:r>
              <a:rPr lang="en-US" altLang="de-DE" sz="3100" dirty="0" err="1">
                <a:ea typeface="+mn-ea"/>
              </a:rPr>
              <a:t>unter</a:t>
            </a:r>
            <a:r>
              <a:rPr lang="en-US" altLang="de-DE" sz="3100" dirty="0">
                <a:ea typeface="+mn-ea"/>
              </a:rPr>
              <a:t> !</a:t>
            </a:r>
          </a:p>
          <a:p>
            <a:pPr marL="265113" eaLnBrk="1" hangingPunct="1">
              <a:spcBef>
                <a:spcPts val="1813"/>
              </a:spcBef>
              <a:buClr>
                <a:srgbClr val="000000"/>
              </a:buClr>
              <a:buSzPct val="171000"/>
              <a:buFont typeface="Gill Sans" charset="0"/>
              <a:buChar char="•"/>
              <a:defRPr/>
            </a:pPr>
            <a:r>
              <a:rPr lang="en-US" altLang="de-DE" sz="3100" dirty="0">
                <a:ea typeface="+mn-ea"/>
              </a:rPr>
              <a:t> </a:t>
            </a:r>
            <a:r>
              <a:rPr lang="en-US" altLang="de-DE" sz="3100" dirty="0" err="1">
                <a:ea typeface="+mn-ea"/>
              </a:rPr>
              <a:t>verfügt</a:t>
            </a:r>
            <a:r>
              <a:rPr lang="en-US" altLang="de-DE" sz="3100" dirty="0">
                <a:ea typeface="+mn-ea"/>
              </a:rPr>
              <a:t> </a:t>
            </a:r>
            <a:r>
              <a:rPr lang="en-US" altLang="de-DE" sz="3100" dirty="0" err="1">
                <a:ea typeface="+mn-ea"/>
              </a:rPr>
              <a:t>über</a:t>
            </a:r>
            <a:r>
              <a:rPr lang="en-US" altLang="de-DE" sz="3100" dirty="0">
                <a:ea typeface="+mn-ea"/>
              </a:rPr>
              <a:t> </a:t>
            </a:r>
            <a:r>
              <a:rPr lang="en-US" altLang="de-DE" sz="3100" dirty="0" err="1">
                <a:ea typeface="+mn-ea"/>
              </a:rPr>
              <a:t>erste</a:t>
            </a:r>
            <a:r>
              <a:rPr lang="en-US" altLang="de-DE" sz="3100" dirty="0">
                <a:ea typeface="+mn-ea"/>
              </a:rPr>
              <a:t> </a:t>
            </a:r>
            <a:r>
              <a:rPr lang="en-US" altLang="de-DE" sz="3100" dirty="0" err="1">
                <a:ea typeface="+mn-ea"/>
              </a:rPr>
              <a:t>Erfahrungen</a:t>
            </a:r>
            <a:r>
              <a:rPr lang="en-US" altLang="de-DE" sz="3100" dirty="0">
                <a:ea typeface="+mn-ea"/>
              </a:rPr>
              <a:t> </a:t>
            </a:r>
            <a:r>
              <a:rPr lang="en-US" altLang="de-DE" sz="3100" dirty="0" err="1">
                <a:ea typeface="+mn-ea"/>
              </a:rPr>
              <a:t>mit</a:t>
            </a:r>
            <a:r>
              <a:rPr lang="en-US" altLang="de-DE" sz="3100" dirty="0">
                <a:ea typeface="+mn-ea"/>
              </a:rPr>
              <a:t> der Zeit (</a:t>
            </a:r>
            <a:r>
              <a:rPr lang="en-US" altLang="de-DE" sz="3100" dirty="0" err="1">
                <a:ea typeface="+mn-ea"/>
              </a:rPr>
              <a:t>Jahreszeiten</a:t>
            </a:r>
            <a:r>
              <a:rPr lang="en-US" altLang="de-DE" sz="3100" dirty="0">
                <a:ea typeface="+mn-ea"/>
              </a:rPr>
              <a:t>, </a:t>
            </a:r>
            <a:r>
              <a:rPr lang="en-US" altLang="de-DE" sz="3100" dirty="0" err="1">
                <a:ea typeface="+mn-ea"/>
              </a:rPr>
              <a:t>Monate</a:t>
            </a:r>
            <a:r>
              <a:rPr lang="en-US" altLang="de-DE" sz="3100" dirty="0">
                <a:ea typeface="+mn-ea"/>
              </a:rPr>
              <a:t>, </a:t>
            </a:r>
            <a:r>
              <a:rPr lang="en-US" altLang="de-DE" sz="3100" dirty="0" err="1">
                <a:ea typeface="+mn-ea"/>
              </a:rPr>
              <a:t>Wochen</a:t>
            </a:r>
            <a:r>
              <a:rPr lang="en-US" altLang="de-DE" sz="3100" dirty="0">
                <a:ea typeface="+mn-ea"/>
              </a:rPr>
              <a:t>, </a:t>
            </a:r>
            <a:r>
              <a:rPr lang="en-US" altLang="de-DE" sz="3100" dirty="0" err="1">
                <a:ea typeface="+mn-ea"/>
              </a:rPr>
              <a:t>Tage</a:t>
            </a:r>
            <a:r>
              <a:rPr lang="en-US" altLang="de-DE" sz="3100" dirty="0">
                <a:ea typeface="+mn-ea"/>
              </a:rPr>
              <a:t>, </a:t>
            </a:r>
            <a:r>
              <a:rPr lang="en-US" altLang="de-DE" sz="3100" dirty="0" err="1">
                <a:ea typeface="+mn-ea"/>
              </a:rPr>
              <a:t>heute</a:t>
            </a:r>
            <a:r>
              <a:rPr lang="en-US" altLang="de-DE" sz="3100" dirty="0">
                <a:ea typeface="+mn-ea"/>
              </a:rPr>
              <a:t>, </a:t>
            </a:r>
            <a:r>
              <a:rPr lang="en-US" altLang="de-DE" sz="3100" dirty="0" err="1">
                <a:ea typeface="+mn-ea"/>
              </a:rPr>
              <a:t>gestern</a:t>
            </a:r>
            <a:r>
              <a:rPr lang="en-US" altLang="de-DE" sz="3100" dirty="0">
                <a:ea typeface="+mn-ea"/>
              </a:rPr>
              <a:t>, morgen...)</a:t>
            </a:r>
          </a:p>
          <a:p>
            <a:pPr marL="265113" eaLnBrk="1" hangingPunct="1">
              <a:spcBef>
                <a:spcPts val="1813"/>
              </a:spcBef>
              <a:buClr>
                <a:srgbClr val="000000"/>
              </a:buClr>
              <a:buSzPct val="171000"/>
              <a:buFont typeface="Gill Sans" charset="0"/>
              <a:buChar char="•"/>
              <a:defRPr/>
            </a:pPr>
            <a:r>
              <a:rPr lang="en-US" altLang="de-DE" sz="3100" dirty="0">
                <a:ea typeface="+mn-ea"/>
              </a:rPr>
              <a:t> </a:t>
            </a:r>
            <a:r>
              <a:rPr lang="en-US" altLang="de-DE" sz="3100" dirty="0" err="1">
                <a:ea typeface="+mn-ea"/>
              </a:rPr>
              <a:t>beginnt</a:t>
            </a:r>
            <a:r>
              <a:rPr lang="en-US" altLang="de-DE" sz="3100" dirty="0">
                <a:ea typeface="+mn-ea"/>
              </a:rPr>
              <a:t>, seine </a:t>
            </a:r>
            <a:r>
              <a:rPr lang="en-US" altLang="de-DE" sz="3100" dirty="0" err="1">
                <a:ea typeface="+mn-ea"/>
              </a:rPr>
              <a:t>Tätigkeiten</a:t>
            </a:r>
            <a:r>
              <a:rPr lang="en-US" altLang="de-DE" sz="3100" dirty="0">
                <a:ea typeface="+mn-ea"/>
              </a:rPr>
              <a:t> </a:t>
            </a:r>
            <a:r>
              <a:rPr lang="en-US" altLang="de-DE" sz="3100" dirty="0" err="1">
                <a:ea typeface="+mn-ea"/>
              </a:rPr>
              <a:t>zeitlich</a:t>
            </a:r>
            <a:r>
              <a:rPr lang="en-US" altLang="de-DE" sz="3100" dirty="0">
                <a:ea typeface="+mn-ea"/>
              </a:rPr>
              <a:t> </a:t>
            </a:r>
            <a:r>
              <a:rPr lang="en-US" altLang="de-DE" sz="3100" dirty="0" err="1">
                <a:ea typeface="+mn-ea"/>
              </a:rPr>
              <a:t>einzuteilen</a:t>
            </a:r>
            <a:endParaRPr lang="en-US" altLang="de-DE" sz="3100" dirty="0">
              <a:ea typeface="+mn-ea"/>
            </a:endParaRPr>
          </a:p>
          <a:p>
            <a:pPr marL="265113" eaLnBrk="1" hangingPunct="1">
              <a:spcBef>
                <a:spcPts val="1813"/>
              </a:spcBef>
              <a:buClr>
                <a:srgbClr val="000000"/>
              </a:buClr>
              <a:buSzPct val="171000"/>
              <a:buFont typeface="Gill Sans" charset="0"/>
              <a:buChar char="•"/>
              <a:defRPr/>
            </a:pPr>
            <a:r>
              <a:rPr lang="en-US" altLang="de-DE" sz="3100" dirty="0">
                <a:ea typeface="+mn-ea"/>
              </a:rPr>
              <a:t> </a:t>
            </a:r>
            <a:r>
              <a:rPr lang="en-US" altLang="de-DE" sz="3100" dirty="0" err="1">
                <a:ea typeface="+mn-ea"/>
              </a:rPr>
              <a:t>fragt</a:t>
            </a:r>
            <a:r>
              <a:rPr lang="en-US" altLang="de-DE" sz="3100" dirty="0">
                <a:ea typeface="+mn-ea"/>
              </a:rPr>
              <a:t>, </a:t>
            </a:r>
            <a:r>
              <a:rPr lang="en-US" altLang="de-DE" sz="3100" dirty="0" err="1">
                <a:ea typeface="+mn-ea"/>
              </a:rPr>
              <a:t>ob</a:t>
            </a:r>
            <a:r>
              <a:rPr lang="en-US" altLang="de-DE" sz="3100" dirty="0">
                <a:ea typeface="+mn-ea"/>
              </a:rPr>
              <a:t> </a:t>
            </a:r>
            <a:r>
              <a:rPr lang="en-US" altLang="de-DE" sz="3100" dirty="0" err="1">
                <a:ea typeface="+mn-ea"/>
              </a:rPr>
              <a:t>es</a:t>
            </a:r>
            <a:r>
              <a:rPr lang="en-US" altLang="de-DE" sz="3100" dirty="0">
                <a:ea typeface="+mn-ea"/>
              </a:rPr>
              <a:t> </a:t>
            </a:r>
            <a:r>
              <a:rPr lang="en-US" altLang="de-DE" sz="3100" dirty="0" err="1">
                <a:ea typeface="+mn-ea"/>
              </a:rPr>
              <a:t>sich</a:t>
            </a:r>
            <a:r>
              <a:rPr lang="en-US" altLang="de-DE" sz="3100" dirty="0">
                <a:ea typeface="+mn-ea"/>
              </a:rPr>
              <a:t> </a:t>
            </a:r>
            <a:r>
              <a:rPr lang="en-US" altLang="de-DE" sz="3100" dirty="0" err="1">
                <a:ea typeface="+mn-ea"/>
              </a:rPr>
              <a:t>lohnt</a:t>
            </a:r>
            <a:r>
              <a:rPr lang="en-US" altLang="de-DE" sz="3100" dirty="0">
                <a:ea typeface="+mn-ea"/>
              </a:rPr>
              <a:t>, </a:t>
            </a:r>
            <a:r>
              <a:rPr lang="en-US" altLang="de-DE" sz="3100" dirty="0" err="1">
                <a:ea typeface="+mn-ea"/>
              </a:rPr>
              <a:t>noch</a:t>
            </a:r>
            <a:r>
              <a:rPr lang="en-US" altLang="de-DE" sz="3100" dirty="0">
                <a:ea typeface="+mn-ea"/>
              </a:rPr>
              <a:t> </a:t>
            </a:r>
            <a:r>
              <a:rPr lang="en-US" altLang="de-DE" sz="3100" dirty="0" err="1">
                <a:ea typeface="+mn-ea"/>
              </a:rPr>
              <a:t>etwas</a:t>
            </a:r>
            <a:r>
              <a:rPr lang="en-US" altLang="de-DE" sz="3100" dirty="0">
                <a:ea typeface="+mn-ea"/>
              </a:rPr>
              <a:t> </a:t>
            </a:r>
            <a:r>
              <a:rPr lang="en-US" altLang="de-DE" sz="3100" dirty="0" err="1">
                <a:ea typeface="+mn-ea"/>
              </a:rPr>
              <a:t>Neues</a:t>
            </a:r>
            <a:r>
              <a:rPr lang="en-US" altLang="de-DE" sz="3100" dirty="0">
                <a:ea typeface="+mn-ea"/>
              </a:rPr>
              <a:t> </a:t>
            </a:r>
            <a:r>
              <a:rPr lang="en-US" altLang="de-DE" sz="3100" dirty="0" err="1">
                <a:ea typeface="+mn-ea"/>
              </a:rPr>
              <a:t>zu</a:t>
            </a:r>
            <a:r>
              <a:rPr lang="en-US" altLang="de-DE" sz="3100" dirty="0">
                <a:ea typeface="+mn-ea"/>
              </a:rPr>
              <a:t> </a:t>
            </a:r>
            <a:r>
              <a:rPr lang="en-US" altLang="de-DE" sz="3100" dirty="0" err="1">
                <a:ea typeface="+mn-ea"/>
              </a:rPr>
              <a:t>beginnen</a:t>
            </a:r>
            <a:endParaRPr lang="en-US" altLang="de-DE" sz="3100" dirty="0"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1">
            <a:extLst>
              <a:ext uri="{FF2B5EF4-FFF2-40B4-BE49-F238E27FC236}">
                <a16:creationId xmlns:a16="http://schemas.microsoft.com/office/drawing/2014/main" id="{2D4066B4-45D8-4AD3-A339-7528DFB3B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0" tIns="50760" rIns="50760" bIns="50760" anchor="ctr"/>
          <a:lstStyle>
            <a:lvl1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1pPr>
            <a:lvl2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2pPr>
            <a:lvl3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3pPr>
            <a:lvl4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4pPr>
            <a:lvl5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5pPr>
            <a:lvl6pPr marL="25146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6pPr>
            <a:lvl7pPr marL="29718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7pPr>
            <a:lvl8pPr marL="34290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8pPr>
            <a:lvl9pPr marL="38862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7000"/>
              <a:t>Erschließung der Lebenswelt</a:t>
            </a:r>
            <a:br>
              <a:rPr lang="en-US" altLang="de-DE" sz="7000"/>
            </a:br>
            <a:r>
              <a:rPr lang="en-US" altLang="de-DE" sz="4000"/>
              <a:t>Natur und Leben</a:t>
            </a:r>
          </a:p>
        </p:txBody>
      </p:sp>
      <p:sp>
        <p:nvSpPr>
          <p:cNvPr id="61442" name="Text Box 2">
            <a:extLst>
              <a:ext uri="{FF2B5EF4-FFF2-40B4-BE49-F238E27FC236}">
                <a16:creationId xmlns:a16="http://schemas.microsoft.com/office/drawing/2014/main" id="{BFE8EB3F-C3E0-41F1-BED7-415A8B4B8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</p:spPr>
        <p:txBody>
          <a:bodyPr lIns="50760" tIns="50760" rIns="50760" bIns="50760" anchor="ctr"/>
          <a:lstStyle>
            <a:lvl1pPr marL="26670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1pPr>
            <a:lvl2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2pPr>
            <a:lvl3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3pPr>
            <a:lvl4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4pPr>
            <a:lvl5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2400"/>
              </a:spcBef>
              <a:buSzPct val="171000"/>
              <a:defRPr/>
            </a:pPr>
            <a:r>
              <a:rPr lang="en-US" altLang="de-DE" dirty="0">
                <a:ea typeface="+mn-ea"/>
              </a:rPr>
              <a:t>    </a:t>
            </a:r>
            <a:r>
              <a:rPr lang="en-US" altLang="de-DE" sz="3600" dirty="0">
                <a:ea typeface="+mn-ea"/>
              </a:rPr>
              <a:t>Das Kind...</a:t>
            </a:r>
          </a:p>
          <a:p>
            <a:pPr marL="265113" eaLnBrk="1" hangingPunct="1">
              <a:spcBef>
                <a:spcPts val="2100"/>
              </a:spcBef>
              <a:buClr>
                <a:srgbClr val="000000"/>
              </a:buClr>
              <a:buSzPct val="171000"/>
              <a:buFont typeface="Gill Sans" charset="0"/>
              <a:buChar char="•"/>
              <a:defRPr/>
            </a:pPr>
            <a:r>
              <a:rPr lang="en-US" altLang="de-DE" sz="3600" dirty="0">
                <a:ea typeface="+mn-ea"/>
              </a:rPr>
              <a:t> </a:t>
            </a:r>
            <a:r>
              <a:rPr lang="en-US" altLang="de-DE" sz="3600" dirty="0" err="1">
                <a:ea typeface="+mn-ea"/>
              </a:rPr>
              <a:t>erkennt</a:t>
            </a:r>
            <a:r>
              <a:rPr lang="en-US" altLang="de-DE" sz="3600" dirty="0">
                <a:ea typeface="+mn-ea"/>
              </a:rPr>
              <a:t>  </a:t>
            </a:r>
            <a:r>
              <a:rPr lang="en-US" altLang="de-DE" sz="3600" dirty="0" err="1">
                <a:ea typeface="+mn-ea"/>
              </a:rPr>
              <a:t>Naturphänomene</a:t>
            </a:r>
            <a:r>
              <a:rPr lang="en-US" altLang="de-DE" sz="3600" dirty="0">
                <a:ea typeface="+mn-ea"/>
              </a:rPr>
              <a:t> und </a:t>
            </a:r>
            <a:r>
              <a:rPr lang="en-US" altLang="de-DE" sz="3600" dirty="0" err="1">
                <a:ea typeface="+mn-ea"/>
              </a:rPr>
              <a:t>beschreibt</a:t>
            </a:r>
            <a:r>
              <a:rPr lang="en-US" altLang="de-DE" sz="3600" dirty="0">
                <a:ea typeface="+mn-ea"/>
              </a:rPr>
              <a:t> </a:t>
            </a:r>
            <a:r>
              <a:rPr lang="en-US" altLang="de-DE" sz="3600" dirty="0" err="1">
                <a:ea typeface="+mn-ea"/>
              </a:rPr>
              <a:t>sie</a:t>
            </a:r>
            <a:r>
              <a:rPr lang="en-US" altLang="de-DE" sz="3600" dirty="0">
                <a:ea typeface="+mn-ea"/>
              </a:rPr>
              <a:t> (</a:t>
            </a:r>
            <a:r>
              <a:rPr lang="en-US" altLang="de-DE" sz="3600" dirty="0" err="1">
                <a:ea typeface="+mn-ea"/>
              </a:rPr>
              <a:t>z.B</a:t>
            </a:r>
            <a:r>
              <a:rPr lang="en-US" altLang="de-DE" sz="3600" dirty="0">
                <a:ea typeface="+mn-ea"/>
              </a:rPr>
              <a:t>. </a:t>
            </a:r>
            <a:r>
              <a:rPr lang="en-US" altLang="de-DE" sz="3600" dirty="0" err="1">
                <a:ea typeface="+mn-ea"/>
              </a:rPr>
              <a:t>Tagesablauf</a:t>
            </a:r>
            <a:r>
              <a:rPr lang="en-US" altLang="de-DE" sz="3600" dirty="0">
                <a:ea typeface="+mn-ea"/>
              </a:rPr>
              <a:t>, </a:t>
            </a:r>
            <a:r>
              <a:rPr lang="en-US" altLang="de-DE" sz="3600" dirty="0" err="1">
                <a:ea typeface="+mn-ea"/>
              </a:rPr>
              <a:t>Wettererscheinungen</a:t>
            </a:r>
            <a:r>
              <a:rPr lang="en-US" altLang="de-DE" sz="3600" dirty="0">
                <a:ea typeface="+mn-ea"/>
              </a:rPr>
              <a:t>, </a:t>
            </a:r>
            <a:r>
              <a:rPr lang="en-US" altLang="de-DE" sz="3600" dirty="0" err="1">
                <a:ea typeface="+mn-ea"/>
              </a:rPr>
              <a:t>Jahreszeiten</a:t>
            </a:r>
            <a:r>
              <a:rPr lang="en-US" altLang="de-DE" sz="3600" dirty="0">
                <a:ea typeface="+mn-ea"/>
              </a:rPr>
              <a:t>)</a:t>
            </a:r>
          </a:p>
          <a:p>
            <a:pPr marL="265113" eaLnBrk="1" hangingPunct="1">
              <a:spcBef>
                <a:spcPts val="2100"/>
              </a:spcBef>
              <a:buClr>
                <a:srgbClr val="000000"/>
              </a:buClr>
              <a:buSzPct val="171000"/>
              <a:buFont typeface="Gill Sans" charset="0"/>
              <a:buChar char="•"/>
              <a:defRPr/>
            </a:pPr>
            <a:r>
              <a:rPr lang="en-US" altLang="de-DE" sz="3600" dirty="0">
                <a:ea typeface="+mn-ea"/>
              </a:rPr>
              <a:t> </a:t>
            </a:r>
            <a:r>
              <a:rPr lang="en-US" altLang="de-DE" sz="3600" dirty="0" err="1">
                <a:ea typeface="+mn-ea"/>
              </a:rPr>
              <a:t>beschreibt</a:t>
            </a:r>
            <a:r>
              <a:rPr lang="en-US" altLang="de-DE" sz="3600" dirty="0">
                <a:ea typeface="+mn-ea"/>
              </a:rPr>
              <a:t> die </a:t>
            </a:r>
            <a:r>
              <a:rPr lang="en-US" altLang="de-DE" sz="3600" dirty="0" err="1">
                <a:ea typeface="+mn-ea"/>
              </a:rPr>
              <a:t>unbelebt</a:t>
            </a:r>
            <a:r>
              <a:rPr lang="en-US" altLang="de-DE" sz="3600" dirty="0">
                <a:ea typeface="+mn-ea"/>
              </a:rPr>
              <a:t> </a:t>
            </a:r>
            <a:r>
              <a:rPr lang="en-US" altLang="de-DE" sz="3600" dirty="0" err="1">
                <a:ea typeface="+mn-ea"/>
              </a:rPr>
              <a:t>Natur</a:t>
            </a:r>
            <a:r>
              <a:rPr lang="en-US" altLang="de-DE" sz="3600" dirty="0">
                <a:ea typeface="+mn-ea"/>
              </a:rPr>
              <a:t>, </a:t>
            </a:r>
            <a:r>
              <a:rPr lang="en-US" altLang="de-DE" sz="3600" dirty="0" err="1">
                <a:ea typeface="+mn-ea"/>
              </a:rPr>
              <a:t>deren</a:t>
            </a:r>
            <a:r>
              <a:rPr lang="en-US" altLang="de-DE" sz="3600" dirty="0">
                <a:ea typeface="+mn-ea"/>
              </a:rPr>
              <a:t> </a:t>
            </a:r>
            <a:r>
              <a:rPr lang="en-US" altLang="de-DE" sz="3600" dirty="0" err="1">
                <a:ea typeface="+mn-ea"/>
              </a:rPr>
              <a:t>Erscheinungs-formen</a:t>
            </a:r>
            <a:r>
              <a:rPr lang="en-US" altLang="de-DE" sz="3600" dirty="0">
                <a:ea typeface="+mn-ea"/>
              </a:rPr>
              <a:t> und </a:t>
            </a:r>
            <a:r>
              <a:rPr lang="en-US" altLang="de-DE" sz="3600" dirty="0" err="1">
                <a:ea typeface="+mn-ea"/>
              </a:rPr>
              <a:t>Veränderungen</a:t>
            </a:r>
            <a:r>
              <a:rPr lang="en-US" altLang="de-DE" sz="3600" dirty="0">
                <a:ea typeface="+mn-ea"/>
              </a:rPr>
              <a:t> (Wasser-Boden/</a:t>
            </a:r>
            <a:r>
              <a:rPr lang="en-US" altLang="de-DE" sz="3600" dirty="0" err="1">
                <a:ea typeface="+mn-ea"/>
              </a:rPr>
              <a:t>Steine</a:t>
            </a:r>
            <a:r>
              <a:rPr lang="en-US" altLang="de-DE" sz="3600" dirty="0">
                <a:ea typeface="+mn-ea"/>
              </a:rPr>
              <a:t>-</a:t>
            </a:r>
            <a:r>
              <a:rPr lang="en-US" altLang="de-DE" sz="3600" dirty="0" err="1">
                <a:ea typeface="+mn-ea"/>
              </a:rPr>
              <a:t>Luft</a:t>
            </a:r>
            <a:r>
              <a:rPr lang="en-US" altLang="de-DE" sz="3600" dirty="0">
                <a:ea typeface="+mn-ea"/>
              </a:rPr>
              <a:t>-Feuer)</a:t>
            </a:r>
          </a:p>
          <a:p>
            <a:pPr marL="265113" eaLnBrk="1" hangingPunct="1">
              <a:spcBef>
                <a:spcPts val="2100"/>
              </a:spcBef>
              <a:buClr>
                <a:srgbClr val="000000"/>
              </a:buClr>
              <a:buSzPct val="171000"/>
              <a:buFont typeface="Gill Sans" charset="0"/>
              <a:buChar char="•"/>
              <a:defRPr/>
            </a:pPr>
            <a:r>
              <a:rPr lang="en-US" altLang="de-DE" sz="3600" dirty="0">
                <a:ea typeface="+mn-ea"/>
              </a:rPr>
              <a:t> </a:t>
            </a:r>
            <a:r>
              <a:rPr lang="en-US" altLang="de-DE" sz="3600" dirty="0" err="1">
                <a:ea typeface="+mn-ea"/>
              </a:rPr>
              <a:t>besitzt</a:t>
            </a:r>
            <a:r>
              <a:rPr lang="en-US" altLang="de-DE" sz="3600" dirty="0">
                <a:ea typeface="+mn-ea"/>
              </a:rPr>
              <a:t> </a:t>
            </a:r>
            <a:r>
              <a:rPr lang="en-US" altLang="de-DE" sz="3600" dirty="0" err="1">
                <a:ea typeface="+mn-ea"/>
              </a:rPr>
              <a:t>Interesse</a:t>
            </a:r>
            <a:r>
              <a:rPr lang="en-US" altLang="de-DE" sz="3600" dirty="0">
                <a:ea typeface="+mn-ea"/>
              </a:rPr>
              <a:t> an der </a:t>
            </a:r>
            <a:r>
              <a:rPr lang="en-US" altLang="de-DE" sz="3600" dirty="0" err="1">
                <a:ea typeface="+mn-ea"/>
              </a:rPr>
              <a:t>belebten</a:t>
            </a:r>
            <a:r>
              <a:rPr lang="en-US" altLang="de-DE" sz="3600" dirty="0">
                <a:ea typeface="+mn-ea"/>
              </a:rPr>
              <a:t> </a:t>
            </a:r>
            <a:r>
              <a:rPr lang="en-US" altLang="de-DE" sz="3600" dirty="0" err="1">
                <a:ea typeface="+mn-ea"/>
              </a:rPr>
              <a:t>Natur</a:t>
            </a:r>
            <a:r>
              <a:rPr lang="en-US" altLang="de-DE" sz="3600" dirty="0">
                <a:ea typeface="+mn-ea"/>
              </a:rPr>
              <a:t> !</a:t>
            </a:r>
          </a:p>
          <a:p>
            <a:pPr marL="265113" eaLnBrk="1" hangingPunct="1">
              <a:spcBef>
                <a:spcPts val="2100"/>
              </a:spcBef>
              <a:buClr>
                <a:srgbClr val="000000"/>
              </a:buClr>
              <a:buSzPct val="171000"/>
              <a:buFont typeface="Gill Sans" charset="0"/>
              <a:buChar char="•"/>
              <a:defRPr/>
            </a:pPr>
            <a:r>
              <a:rPr lang="en-US" altLang="de-DE" sz="3600" dirty="0">
                <a:ea typeface="+mn-ea"/>
              </a:rPr>
              <a:t> </a:t>
            </a:r>
            <a:r>
              <a:rPr lang="en-US" altLang="de-DE" sz="3600" dirty="0" err="1">
                <a:ea typeface="+mn-ea"/>
              </a:rPr>
              <a:t>zeigt</a:t>
            </a:r>
            <a:r>
              <a:rPr lang="en-US" altLang="de-DE" sz="3600" dirty="0">
                <a:ea typeface="+mn-ea"/>
              </a:rPr>
              <a:t> </a:t>
            </a:r>
            <a:r>
              <a:rPr lang="en-US" altLang="de-DE" sz="3600" dirty="0" err="1">
                <a:ea typeface="+mn-ea"/>
              </a:rPr>
              <a:t>Respekt</a:t>
            </a:r>
            <a:r>
              <a:rPr lang="en-US" altLang="de-DE" sz="3600" dirty="0">
                <a:ea typeface="+mn-ea"/>
              </a:rPr>
              <a:t> </a:t>
            </a:r>
            <a:r>
              <a:rPr lang="en-US" altLang="de-DE" sz="3600" dirty="0" err="1">
                <a:ea typeface="+mn-ea"/>
              </a:rPr>
              <a:t>vor</a:t>
            </a:r>
            <a:r>
              <a:rPr lang="en-US" altLang="de-DE" sz="3600" dirty="0">
                <a:ea typeface="+mn-ea"/>
              </a:rPr>
              <a:t> </a:t>
            </a:r>
            <a:r>
              <a:rPr lang="en-US" altLang="de-DE" sz="3600" dirty="0" err="1">
                <a:ea typeface="+mn-ea"/>
              </a:rPr>
              <a:t>Tieren</a:t>
            </a:r>
            <a:r>
              <a:rPr lang="en-US" altLang="de-DE" sz="3600" dirty="0">
                <a:ea typeface="+mn-ea"/>
              </a:rPr>
              <a:t> und </a:t>
            </a:r>
            <a:r>
              <a:rPr lang="en-US" altLang="de-DE" sz="3600" dirty="0" err="1">
                <a:ea typeface="+mn-ea"/>
              </a:rPr>
              <a:t>Pflanzen</a:t>
            </a:r>
            <a:r>
              <a:rPr lang="en-US" altLang="de-DE" sz="3600" dirty="0">
                <a:ea typeface="+mn-ea"/>
              </a:rPr>
              <a:t> 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1">
            <a:extLst>
              <a:ext uri="{FF2B5EF4-FFF2-40B4-BE49-F238E27FC236}">
                <a16:creationId xmlns:a16="http://schemas.microsoft.com/office/drawing/2014/main" id="{A54EF932-4C1D-4079-9F9A-14A87F7E6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0" tIns="50760" rIns="50760" bIns="50760" anchor="ctr"/>
          <a:lstStyle>
            <a:lvl1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1pPr>
            <a:lvl2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2pPr>
            <a:lvl3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3pPr>
            <a:lvl4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4pPr>
            <a:lvl5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5pPr>
            <a:lvl6pPr marL="25146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6pPr>
            <a:lvl7pPr marL="29718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7pPr>
            <a:lvl8pPr marL="34290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8pPr>
            <a:lvl9pPr marL="38862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7000"/>
              <a:t>Erschließung der Lebenswelt</a:t>
            </a:r>
            <a:br>
              <a:rPr lang="en-US" altLang="de-DE" sz="7000"/>
            </a:br>
            <a:r>
              <a:rPr lang="en-US" altLang="de-DE" sz="4000"/>
              <a:t>Experimentieren</a:t>
            </a:r>
          </a:p>
        </p:txBody>
      </p:sp>
      <p:sp>
        <p:nvSpPr>
          <p:cNvPr id="62466" name="Text Box 2">
            <a:extLst>
              <a:ext uri="{FF2B5EF4-FFF2-40B4-BE49-F238E27FC236}">
                <a16:creationId xmlns:a16="http://schemas.microsoft.com/office/drawing/2014/main" id="{085BFB9E-BA40-4937-9D76-E23F96AF4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5700" y="2311400"/>
            <a:ext cx="7874000" cy="6616700"/>
          </a:xfrm>
          <a:prstGeom prst="rect">
            <a:avLst/>
          </a:prstGeom>
          <a:noFill/>
          <a:ln>
            <a:noFill/>
          </a:ln>
          <a:effectLst/>
        </p:spPr>
        <p:txBody>
          <a:bodyPr lIns="50760" tIns="50760" rIns="50760" bIns="50760" anchor="ctr"/>
          <a:lstStyle>
            <a:lvl1pPr marL="26670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1pPr>
            <a:lvl2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2pPr>
            <a:lvl3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3pPr>
            <a:lvl4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4pPr>
            <a:lvl5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2400"/>
              </a:spcBef>
              <a:buSzPct val="171000"/>
              <a:defRPr/>
            </a:pPr>
            <a:r>
              <a:rPr lang="en-US" altLang="de-DE" dirty="0">
                <a:ea typeface="+mn-ea"/>
              </a:rPr>
              <a:t>    Das Kind...</a:t>
            </a:r>
          </a:p>
          <a:p>
            <a:pPr marL="265113" eaLnBrk="1" hangingPunct="1">
              <a:spcBef>
                <a:spcPts val="2400"/>
              </a:spcBef>
              <a:buClr>
                <a:srgbClr val="000000"/>
              </a:buClr>
              <a:buSzPct val="171000"/>
              <a:buFont typeface="Gill Sans" charset="0"/>
              <a:buChar char="•"/>
              <a:defRPr/>
            </a:pPr>
            <a:r>
              <a:rPr lang="en-US" altLang="de-DE" dirty="0">
                <a:ea typeface="+mn-ea"/>
              </a:rPr>
              <a:t> </a:t>
            </a:r>
            <a:r>
              <a:rPr lang="en-US" altLang="de-DE" dirty="0" err="1">
                <a:ea typeface="+mn-ea"/>
              </a:rPr>
              <a:t>benutzt</a:t>
            </a:r>
            <a:r>
              <a:rPr lang="en-US" altLang="de-DE" dirty="0">
                <a:ea typeface="+mn-ea"/>
              </a:rPr>
              <a:t> </a:t>
            </a:r>
            <a:r>
              <a:rPr lang="en-US" altLang="de-DE" dirty="0" err="1">
                <a:ea typeface="+mn-ea"/>
              </a:rPr>
              <a:t>Gegenstände</a:t>
            </a:r>
            <a:r>
              <a:rPr lang="en-US" altLang="de-DE" dirty="0">
                <a:ea typeface="+mn-ea"/>
              </a:rPr>
              <a:t> </a:t>
            </a:r>
            <a:r>
              <a:rPr lang="en-US" altLang="de-DE" dirty="0" err="1">
                <a:ea typeface="+mn-ea"/>
              </a:rPr>
              <a:t>aus</a:t>
            </a:r>
            <a:r>
              <a:rPr lang="en-US" altLang="de-DE" dirty="0">
                <a:ea typeface="+mn-ea"/>
              </a:rPr>
              <a:t> </a:t>
            </a:r>
            <a:r>
              <a:rPr lang="en-US" altLang="de-DE" dirty="0" err="1">
                <a:ea typeface="+mn-ea"/>
              </a:rPr>
              <a:t>ver-schiedenen</a:t>
            </a:r>
            <a:r>
              <a:rPr lang="en-US" altLang="de-DE" dirty="0">
                <a:ea typeface="+mn-ea"/>
              </a:rPr>
              <a:t> </a:t>
            </a:r>
            <a:r>
              <a:rPr lang="en-US" altLang="de-DE" dirty="0" err="1">
                <a:ea typeface="+mn-ea"/>
              </a:rPr>
              <a:t>Materialien</a:t>
            </a:r>
            <a:r>
              <a:rPr lang="en-US" altLang="de-DE" dirty="0">
                <a:ea typeface="+mn-ea"/>
              </a:rPr>
              <a:t> (</a:t>
            </a:r>
            <a:r>
              <a:rPr lang="en-US" altLang="de-DE" dirty="0" err="1">
                <a:ea typeface="+mn-ea"/>
              </a:rPr>
              <a:t>Werk-stoffe</a:t>
            </a:r>
            <a:r>
              <a:rPr lang="en-US" altLang="de-DE" dirty="0">
                <a:ea typeface="+mn-ea"/>
              </a:rPr>
              <a:t>)</a:t>
            </a:r>
          </a:p>
          <a:p>
            <a:pPr marL="265113" eaLnBrk="1" hangingPunct="1">
              <a:spcBef>
                <a:spcPts val="2400"/>
              </a:spcBef>
              <a:buClr>
                <a:srgbClr val="000000"/>
              </a:buClr>
              <a:buSzPct val="171000"/>
              <a:buFont typeface="Gill Sans" charset="0"/>
              <a:buChar char="•"/>
              <a:defRPr/>
            </a:pPr>
            <a:r>
              <a:rPr lang="en-US" altLang="de-DE" dirty="0">
                <a:ea typeface="+mn-ea"/>
              </a:rPr>
              <a:t> </a:t>
            </a:r>
            <a:r>
              <a:rPr lang="en-US" altLang="de-DE" dirty="0" err="1">
                <a:ea typeface="+mn-ea"/>
              </a:rPr>
              <a:t>führt</a:t>
            </a:r>
            <a:r>
              <a:rPr lang="en-US" altLang="de-DE" dirty="0">
                <a:ea typeface="+mn-ea"/>
              </a:rPr>
              <a:t> </a:t>
            </a:r>
            <a:r>
              <a:rPr lang="en-US" altLang="de-DE" dirty="0" err="1">
                <a:ea typeface="+mn-ea"/>
              </a:rPr>
              <a:t>verblüffende</a:t>
            </a:r>
            <a:r>
              <a:rPr lang="en-US" altLang="de-DE" dirty="0">
                <a:ea typeface="+mn-ea"/>
              </a:rPr>
              <a:t> </a:t>
            </a:r>
            <a:r>
              <a:rPr lang="en-US" altLang="de-DE" dirty="0" err="1">
                <a:ea typeface="+mn-ea"/>
              </a:rPr>
              <a:t>Experimente</a:t>
            </a:r>
            <a:r>
              <a:rPr lang="en-US" altLang="de-DE" dirty="0">
                <a:ea typeface="+mn-ea"/>
              </a:rPr>
              <a:t> </a:t>
            </a:r>
            <a:r>
              <a:rPr lang="en-US" altLang="de-DE" dirty="0" err="1">
                <a:ea typeface="+mn-ea"/>
              </a:rPr>
              <a:t>mit</a:t>
            </a:r>
            <a:r>
              <a:rPr lang="en-US" altLang="de-DE" dirty="0">
                <a:ea typeface="+mn-ea"/>
              </a:rPr>
              <a:t> </a:t>
            </a:r>
            <a:r>
              <a:rPr lang="en-US" altLang="de-DE" dirty="0" err="1">
                <a:ea typeface="+mn-ea"/>
              </a:rPr>
              <a:t>naturwissenschaftlichem</a:t>
            </a:r>
            <a:r>
              <a:rPr lang="en-US" altLang="de-DE" dirty="0">
                <a:ea typeface="+mn-ea"/>
              </a:rPr>
              <a:t> </a:t>
            </a:r>
            <a:r>
              <a:rPr lang="en-US" altLang="de-DE" dirty="0" err="1">
                <a:ea typeface="+mn-ea"/>
              </a:rPr>
              <a:t>Hintergrund</a:t>
            </a:r>
            <a:r>
              <a:rPr lang="en-US" altLang="de-DE" dirty="0">
                <a:ea typeface="+mn-ea"/>
              </a:rPr>
              <a:t> </a:t>
            </a:r>
            <a:r>
              <a:rPr lang="en-US" altLang="de-DE" dirty="0" err="1">
                <a:ea typeface="+mn-ea"/>
              </a:rPr>
              <a:t>durch</a:t>
            </a:r>
            <a:r>
              <a:rPr lang="en-US" altLang="de-DE" dirty="0">
                <a:ea typeface="+mn-ea"/>
              </a:rPr>
              <a:t> und </a:t>
            </a:r>
            <a:r>
              <a:rPr lang="en-US" altLang="de-DE" dirty="0" err="1">
                <a:ea typeface="+mn-ea"/>
              </a:rPr>
              <a:t>beobach-tet</a:t>
            </a:r>
            <a:r>
              <a:rPr lang="en-US" altLang="de-DE" dirty="0">
                <a:ea typeface="+mn-ea"/>
              </a:rPr>
              <a:t> </a:t>
            </a:r>
            <a:r>
              <a:rPr lang="en-US" altLang="de-DE" dirty="0" err="1">
                <a:ea typeface="+mn-ea"/>
              </a:rPr>
              <a:t>Abläufe</a:t>
            </a:r>
            <a:r>
              <a:rPr lang="en-US" altLang="de-DE" dirty="0">
                <a:ea typeface="+mn-ea"/>
              </a:rPr>
              <a:t>, </a:t>
            </a:r>
            <a:r>
              <a:rPr lang="en-US" altLang="de-DE" dirty="0" err="1">
                <a:ea typeface="+mn-ea"/>
              </a:rPr>
              <a:t>Prozesse</a:t>
            </a:r>
            <a:r>
              <a:rPr lang="en-US" altLang="de-DE" dirty="0">
                <a:ea typeface="+mn-ea"/>
              </a:rPr>
              <a:t> und </a:t>
            </a:r>
            <a:r>
              <a:rPr lang="en-US" altLang="de-DE" dirty="0" err="1">
                <a:ea typeface="+mn-ea"/>
              </a:rPr>
              <a:t>Verän-derungen</a:t>
            </a:r>
            <a:endParaRPr lang="en-US" altLang="de-DE" dirty="0">
              <a:ea typeface="+mn-ea"/>
            </a:endParaRPr>
          </a:p>
        </p:txBody>
      </p:sp>
      <p:pic>
        <p:nvPicPr>
          <p:cNvPr id="80900" name="Picture 3">
            <a:extLst>
              <a:ext uri="{FF2B5EF4-FFF2-40B4-BE49-F238E27FC236}">
                <a16:creationId xmlns:a16="http://schemas.microsoft.com/office/drawing/2014/main" id="{18515CBF-F16E-4D6B-AD6A-C51FD20B3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313" y="6970713"/>
            <a:ext cx="1854200" cy="2489200"/>
          </a:xfrm>
          <a:prstGeom prst="rect">
            <a:avLst/>
          </a:prstGeom>
          <a:noFill/>
          <a:ln>
            <a:noFill/>
          </a:ln>
          <a:effectLst>
            <a:outerShdw dist="76368" dir="2700000" algn="ctr" rotWithShape="0">
              <a:srgbClr val="000000">
                <a:alpha val="7501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0901" name="Picture 4">
            <a:extLst>
              <a:ext uri="{FF2B5EF4-FFF2-40B4-BE49-F238E27FC236}">
                <a16:creationId xmlns:a16="http://schemas.microsoft.com/office/drawing/2014/main" id="{6F79B77B-7AE6-4D42-B501-9220F45A3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013" y="4495800"/>
            <a:ext cx="1816100" cy="2438400"/>
          </a:xfrm>
          <a:prstGeom prst="rect">
            <a:avLst/>
          </a:prstGeom>
          <a:noFill/>
          <a:ln>
            <a:noFill/>
          </a:ln>
          <a:effectLst>
            <a:outerShdw dist="76368" dir="2700000" algn="ctr" rotWithShape="0">
              <a:srgbClr val="000000">
                <a:alpha val="7501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0902" name="Picture 5">
            <a:extLst>
              <a:ext uri="{FF2B5EF4-FFF2-40B4-BE49-F238E27FC236}">
                <a16:creationId xmlns:a16="http://schemas.microsoft.com/office/drawing/2014/main" id="{27645BDE-5285-41BE-87BA-C6EA7D166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013" y="2032000"/>
            <a:ext cx="1816100" cy="2438400"/>
          </a:xfrm>
          <a:prstGeom prst="rect">
            <a:avLst/>
          </a:prstGeom>
          <a:noFill/>
          <a:ln>
            <a:noFill/>
          </a:ln>
          <a:effectLst>
            <a:outerShdw dist="76368" dir="2700000" algn="ctr" rotWithShape="0">
              <a:srgbClr val="000000">
                <a:alpha val="7501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1">
            <a:extLst>
              <a:ext uri="{FF2B5EF4-FFF2-40B4-BE49-F238E27FC236}">
                <a16:creationId xmlns:a16="http://schemas.microsoft.com/office/drawing/2014/main" id="{3CED739A-B35C-4FF4-8636-AB64AC891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254000"/>
            <a:ext cx="10464800" cy="621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0" tIns="50760" rIns="50760" bIns="50760" anchor="ctr"/>
          <a:lstStyle>
            <a:lvl1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1pPr>
            <a:lvl2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2pPr>
            <a:lvl3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3pPr>
            <a:lvl4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4pPr>
            <a:lvl5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5pPr>
            <a:lvl6pPr marL="25146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6pPr>
            <a:lvl7pPr marL="29718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7pPr>
            <a:lvl8pPr marL="34290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8pPr>
            <a:lvl9pPr marL="38862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8400" b="1"/>
              <a:t>Erfolgreich starten!</a:t>
            </a:r>
            <a:br>
              <a:rPr lang="en-US" altLang="de-DE" sz="8400" b="1">
                <a:ea typeface="ヒラギノ角ゴ ProN W6" charset="-128"/>
              </a:rPr>
            </a:br>
            <a:r>
              <a:rPr lang="en-US" altLang="de-DE" sz="4800"/>
              <a:t>Schulfähigkeitsprofil als Brücke zwischen Kindergarten und Grundschule</a:t>
            </a:r>
            <a:br>
              <a:rPr lang="en-US" altLang="de-DE" sz="4800"/>
            </a:br>
            <a:br>
              <a:rPr lang="en-US" altLang="de-DE" sz="4800"/>
            </a:br>
            <a:r>
              <a:rPr lang="en-US" altLang="de-DE" sz="8400"/>
              <a:t>Eine Handreichung</a:t>
            </a:r>
          </a:p>
        </p:txBody>
      </p:sp>
      <p:sp>
        <p:nvSpPr>
          <p:cNvPr id="82947" name="Text Box 2">
            <a:extLst>
              <a:ext uri="{FF2B5EF4-FFF2-40B4-BE49-F238E27FC236}">
                <a16:creationId xmlns:a16="http://schemas.microsoft.com/office/drawing/2014/main" id="{461404E6-87CC-477A-A285-5EBE095AD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6692900"/>
            <a:ext cx="104648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0" tIns="50760" rIns="50760" bIns="50760" anchor="ctr"/>
          <a:lstStyle>
            <a:lvl1pPr marL="887413" indent="-571500"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1pPr>
            <a:lvl2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2pPr>
            <a:lvl3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3pPr>
            <a:lvl4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4pPr>
            <a:lvl5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5pPr>
            <a:lvl6pPr marL="25146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6pPr>
            <a:lvl7pPr marL="29718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7pPr>
            <a:lvl8pPr marL="34290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8pPr>
            <a:lvl9pPr marL="38862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9pPr>
          </a:lstStyle>
          <a:p>
            <a:pPr eaLnBrk="1" hangingPunct="1">
              <a:buSzPct val="171000"/>
              <a:buFont typeface="Gill Sans" charset="0"/>
              <a:buChar char="•"/>
            </a:pPr>
            <a:r>
              <a:rPr lang="en-US" altLang="de-DE" sz="2400"/>
              <a:t>Herausgegeben vom Ministerium für Schule, Jugend und Kinder des Landes Nordrhein-Westfalen Völklinger Straße 49, 40221 Düsseldorf, Copyright by Ritterbach Verlag Gmbh, Frechen</a:t>
            </a:r>
          </a:p>
          <a:p>
            <a:pPr eaLnBrk="1" hangingPunct="1">
              <a:buSzPct val="171000"/>
              <a:buFont typeface="Gill Sans" charset="0"/>
              <a:buChar char="•"/>
            </a:pPr>
            <a:r>
              <a:rPr lang="en-US" altLang="de-DE" sz="2800"/>
              <a:t>www. ritterbach.de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>
            <a:extLst>
              <a:ext uri="{FF2B5EF4-FFF2-40B4-BE49-F238E27FC236}">
                <a16:creationId xmlns:a16="http://schemas.microsoft.com/office/drawing/2014/main" id="{73B7E0CE-F2FF-44B7-98EC-FE32DEB50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0" tIns="50760" rIns="50760" bIns="50760" anchor="ctr"/>
          <a:lstStyle>
            <a:lvl1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1pPr>
            <a:lvl2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2pPr>
            <a:lvl3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3pPr>
            <a:lvl4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4pPr>
            <a:lvl5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5pPr>
            <a:lvl6pPr marL="25146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6pPr>
            <a:lvl7pPr marL="29718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7pPr>
            <a:lvl8pPr marL="34290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8pPr>
            <a:lvl9pPr marL="38862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8400"/>
              <a:t>Motorik</a:t>
            </a:r>
            <a:br>
              <a:rPr lang="en-US" altLang="de-DE" sz="8400"/>
            </a:br>
            <a:r>
              <a:rPr lang="en-US" altLang="de-DE" sz="4800"/>
              <a:t>Grobmotorik</a:t>
            </a:r>
          </a:p>
        </p:txBody>
      </p:sp>
      <p:sp>
        <p:nvSpPr>
          <p:cNvPr id="19458" name="Text Box 2">
            <a:extLst>
              <a:ext uri="{FF2B5EF4-FFF2-40B4-BE49-F238E27FC236}">
                <a16:creationId xmlns:a16="http://schemas.microsoft.com/office/drawing/2014/main" id="{4A1EF400-CED2-4212-8735-DE72EDC38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2768600"/>
            <a:ext cx="7289800" cy="6591300"/>
          </a:xfrm>
          <a:prstGeom prst="rect">
            <a:avLst/>
          </a:prstGeom>
          <a:noFill/>
          <a:ln>
            <a:noFill/>
          </a:ln>
          <a:effectLst/>
        </p:spPr>
        <p:txBody>
          <a:bodyPr lIns="50760" tIns="50760" rIns="50760" bIns="50760" anchor="ctr"/>
          <a:lstStyle>
            <a:lvl1pPr marL="26670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1pPr>
            <a:lvl2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2pPr>
            <a:lvl3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3pPr>
            <a:lvl4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4pPr>
            <a:lvl5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2400"/>
              </a:spcBef>
              <a:buSzPct val="171000"/>
              <a:defRPr/>
            </a:pPr>
            <a:r>
              <a:rPr lang="en-US" altLang="de-DE" sz="3400" dirty="0">
                <a:ea typeface="+mn-ea"/>
              </a:rPr>
              <a:t>     Das Kind ...</a:t>
            </a:r>
          </a:p>
          <a:p>
            <a:pPr marL="265113" eaLnBrk="1" hangingPunct="1">
              <a:spcBef>
                <a:spcPts val="2275"/>
              </a:spcBef>
              <a:buClr>
                <a:srgbClr val="000000"/>
              </a:buClr>
              <a:buSzPct val="125000"/>
              <a:buFont typeface="Gill Sans" charset="0"/>
              <a:buChar char="•"/>
              <a:defRPr/>
            </a:pPr>
            <a:r>
              <a:rPr lang="en-US" altLang="de-DE" sz="3400" dirty="0">
                <a:ea typeface="+mn-ea"/>
              </a:rPr>
              <a:t> </a:t>
            </a:r>
            <a:r>
              <a:rPr lang="en-US" altLang="de-DE" sz="3400" dirty="0" err="1">
                <a:ea typeface="+mn-ea"/>
              </a:rPr>
              <a:t>ahmt</a:t>
            </a:r>
            <a:r>
              <a:rPr lang="en-US" altLang="de-DE" sz="3400" dirty="0">
                <a:ea typeface="+mn-ea"/>
              </a:rPr>
              <a:t> </a:t>
            </a:r>
            <a:r>
              <a:rPr lang="en-US" altLang="de-DE" sz="3400" dirty="0" err="1">
                <a:ea typeface="+mn-ea"/>
              </a:rPr>
              <a:t>Bewegungen</a:t>
            </a:r>
            <a:r>
              <a:rPr lang="en-US" altLang="de-DE" sz="3400" dirty="0">
                <a:ea typeface="+mn-ea"/>
              </a:rPr>
              <a:t> </a:t>
            </a:r>
            <a:r>
              <a:rPr lang="en-US" altLang="de-DE" sz="3400" dirty="0" err="1">
                <a:ea typeface="+mn-ea"/>
              </a:rPr>
              <a:t>nach</a:t>
            </a:r>
            <a:endParaRPr lang="en-US" altLang="de-DE" sz="3400" dirty="0">
              <a:ea typeface="+mn-ea"/>
            </a:endParaRPr>
          </a:p>
          <a:p>
            <a:pPr marL="265113" eaLnBrk="1" hangingPunct="1">
              <a:spcBef>
                <a:spcPts val="2275"/>
              </a:spcBef>
              <a:buClr>
                <a:srgbClr val="000000"/>
              </a:buClr>
              <a:buSzPct val="125000"/>
              <a:buFont typeface="Gill Sans" charset="0"/>
              <a:buChar char="•"/>
              <a:defRPr/>
            </a:pPr>
            <a:r>
              <a:rPr lang="en-US" altLang="de-DE" sz="3400" dirty="0">
                <a:ea typeface="+mn-ea"/>
              </a:rPr>
              <a:t> </a:t>
            </a:r>
            <a:r>
              <a:rPr lang="en-US" altLang="de-DE" sz="3400" dirty="0" err="1">
                <a:ea typeface="+mn-ea"/>
              </a:rPr>
              <a:t>kleidet</a:t>
            </a:r>
            <a:r>
              <a:rPr lang="en-US" altLang="de-DE" sz="3400" dirty="0">
                <a:ea typeface="+mn-ea"/>
              </a:rPr>
              <a:t> </a:t>
            </a:r>
            <a:r>
              <a:rPr lang="en-US" altLang="de-DE" sz="3400" dirty="0" err="1">
                <a:ea typeface="+mn-ea"/>
              </a:rPr>
              <a:t>sich</a:t>
            </a:r>
            <a:r>
              <a:rPr lang="en-US" altLang="de-DE" sz="3400" dirty="0">
                <a:ea typeface="+mn-ea"/>
              </a:rPr>
              <a:t> </a:t>
            </a:r>
            <a:r>
              <a:rPr lang="en-US" altLang="de-DE" sz="3400" dirty="0" err="1">
                <a:ea typeface="+mn-ea"/>
              </a:rPr>
              <a:t>selbstständig</a:t>
            </a:r>
            <a:r>
              <a:rPr lang="en-US" altLang="de-DE" sz="3400" dirty="0">
                <a:ea typeface="+mn-ea"/>
              </a:rPr>
              <a:t> an und </a:t>
            </a:r>
            <a:r>
              <a:rPr lang="en-US" altLang="de-DE" sz="3400" dirty="0" err="1">
                <a:ea typeface="+mn-ea"/>
              </a:rPr>
              <a:t>zieht</a:t>
            </a:r>
            <a:r>
              <a:rPr lang="en-US" altLang="de-DE" sz="3400" dirty="0">
                <a:ea typeface="+mn-ea"/>
              </a:rPr>
              <a:t> </a:t>
            </a:r>
            <a:r>
              <a:rPr lang="en-US" altLang="de-DE" sz="3400" dirty="0" err="1">
                <a:ea typeface="+mn-ea"/>
              </a:rPr>
              <a:t>sich</a:t>
            </a:r>
            <a:r>
              <a:rPr lang="en-US" altLang="de-DE" sz="3400" dirty="0">
                <a:ea typeface="+mn-ea"/>
              </a:rPr>
              <a:t> </a:t>
            </a:r>
            <a:r>
              <a:rPr lang="en-US" altLang="de-DE" sz="3400" dirty="0" err="1">
                <a:ea typeface="+mn-ea"/>
              </a:rPr>
              <a:t>aus</a:t>
            </a:r>
            <a:endParaRPr lang="en-US" altLang="de-DE" sz="3400" dirty="0">
              <a:ea typeface="+mn-ea"/>
            </a:endParaRPr>
          </a:p>
          <a:p>
            <a:pPr marL="265113" eaLnBrk="1" hangingPunct="1">
              <a:spcBef>
                <a:spcPts val="2275"/>
              </a:spcBef>
              <a:buClr>
                <a:srgbClr val="000000"/>
              </a:buClr>
              <a:buSzPct val="125000"/>
              <a:buFont typeface="Gill Sans" charset="0"/>
              <a:buChar char="•"/>
              <a:defRPr/>
            </a:pPr>
            <a:r>
              <a:rPr lang="en-US" altLang="de-DE" sz="3400" dirty="0">
                <a:ea typeface="+mn-ea"/>
              </a:rPr>
              <a:t> </a:t>
            </a:r>
            <a:r>
              <a:rPr lang="en-US" altLang="de-DE" sz="3400" dirty="0" err="1">
                <a:ea typeface="+mn-ea"/>
              </a:rPr>
              <a:t>steigt</a:t>
            </a:r>
            <a:r>
              <a:rPr lang="en-US" altLang="de-DE" sz="3400" dirty="0">
                <a:ea typeface="+mn-ea"/>
              </a:rPr>
              <a:t> die </a:t>
            </a:r>
            <a:r>
              <a:rPr lang="en-US" altLang="de-DE" sz="3400" dirty="0" err="1">
                <a:ea typeface="+mn-ea"/>
              </a:rPr>
              <a:t>Treppen</a:t>
            </a:r>
            <a:r>
              <a:rPr lang="en-US" altLang="de-DE" sz="3400" dirty="0">
                <a:ea typeface="+mn-ea"/>
              </a:rPr>
              <a:t> </a:t>
            </a:r>
            <a:r>
              <a:rPr lang="en-US" altLang="de-DE" sz="3400" dirty="0" err="1">
                <a:ea typeface="+mn-ea"/>
              </a:rPr>
              <a:t>sicher</a:t>
            </a:r>
            <a:endParaRPr lang="en-US" altLang="de-DE" sz="3400" dirty="0">
              <a:ea typeface="+mn-ea"/>
            </a:endParaRPr>
          </a:p>
          <a:p>
            <a:pPr marL="265113" eaLnBrk="1" hangingPunct="1">
              <a:spcBef>
                <a:spcPts val="2275"/>
              </a:spcBef>
              <a:buClr>
                <a:srgbClr val="000000"/>
              </a:buClr>
              <a:buSzPct val="125000"/>
              <a:buFont typeface="Gill Sans" charset="0"/>
              <a:buChar char="•"/>
              <a:defRPr/>
            </a:pPr>
            <a:r>
              <a:rPr lang="en-US" altLang="de-DE" sz="3400" dirty="0">
                <a:ea typeface="+mn-ea"/>
              </a:rPr>
              <a:t> </a:t>
            </a:r>
            <a:r>
              <a:rPr lang="en-US" altLang="de-DE" sz="3400" dirty="0" err="1">
                <a:ea typeface="+mn-ea"/>
              </a:rPr>
              <a:t>fährt</a:t>
            </a:r>
            <a:r>
              <a:rPr lang="en-US" altLang="de-DE" sz="3400" dirty="0">
                <a:ea typeface="+mn-ea"/>
              </a:rPr>
              <a:t> Roller, </a:t>
            </a:r>
            <a:r>
              <a:rPr lang="en-US" altLang="de-DE" sz="3400" dirty="0" err="1">
                <a:ea typeface="+mn-ea"/>
              </a:rPr>
              <a:t>Fahrrad</a:t>
            </a:r>
            <a:endParaRPr lang="en-US" altLang="de-DE" sz="3400" dirty="0">
              <a:ea typeface="+mn-ea"/>
            </a:endParaRPr>
          </a:p>
          <a:p>
            <a:pPr marL="265113" eaLnBrk="1" hangingPunct="1">
              <a:spcBef>
                <a:spcPts val="2275"/>
              </a:spcBef>
              <a:buClr>
                <a:srgbClr val="000000"/>
              </a:buClr>
              <a:buSzPct val="125000"/>
              <a:buFont typeface="Gill Sans" charset="0"/>
              <a:buChar char="•"/>
              <a:defRPr/>
            </a:pPr>
            <a:r>
              <a:rPr lang="en-US" altLang="de-DE" sz="3400" dirty="0">
                <a:ea typeface="+mn-ea"/>
              </a:rPr>
              <a:t> </a:t>
            </a:r>
            <a:r>
              <a:rPr lang="en-US" altLang="de-DE" sz="3400" dirty="0" err="1">
                <a:ea typeface="+mn-ea"/>
              </a:rPr>
              <a:t>klettert</a:t>
            </a:r>
            <a:endParaRPr lang="en-US" altLang="de-DE" sz="3400" dirty="0">
              <a:ea typeface="+mn-ea"/>
            </a:endParaRPr>
          </a:p>
          <a:p>
            <a:pPr marL="265113" eaLnBrk="1" hangingPunct="1">
              <a:spcBef>
                <a:spcPts val="2275"/>
              </a:spcBef>
              <a:buClr>
                <a:srgbClr val="000000"/>
              </a:buClr>
              <a:buSzPct val="125000"/>
              <a:buFont typeface="Gill Sans" charset="0"/>
              <a:buChar char="•"/>
              <a:defRPr/>
            </a:pPr>
            <a:r>
              <a:rPr lang="en-US" altLang="de-DE" sz="3400" dirty="0">
                <a:ea typeface="+mn-ea"/>
              </a:rPr>
              <a:t> </a:t>
            </a:r>
            <a:r>
              <a:rPr lang="en-US" altLang="de-DE" sz="3400" dirty="0" err="1">
                <a:ea typeface="+mn-ea"/>
              </a:rPr>
              <a:t>fängt</a:t>
            </a:r>
            <a:r>
              <a:rPr lang="en-US" altLang="de-DE" sz="3400" dirty="0">
                <a:ea typeface="+mn-ea"/>
              </a:rPr>
              <a:t> </a:t>
            </a:r>
            <a:r>
              <a:rPr lang="en-US" altLang="de-DE" sz="3400" dirty="0" err="1">
                <a:ea typeface="+mn-ea"/>
              </a:rPr>
              <a:t>einen</a:t>
            </a:r>
            <a:r>
              <a:rPr lang="en-US" altLang="de-DE" sz="3400" dirty="0">
                <a:ea typeface="+mn-ea"/>
              </a:rPr>
              <a:t> Ball</a:t>
            </a:r>
          </a:p>
          <a:p>
            <a:pPr marL="265113" eaLnBrk="1" hangingPunct="1">
              <a:spcBef>
                <a:spcPts val="2275"/>
              </a:spcBef>
              <a:buClr>
                <a:srgbClr val="000000"/>
              </a:buClr>
              <a:buSzPct val="125000"/>
              <a:buFont typeface="Gill Sans" charset="0"/>
              <a:buChar char="•"/>
              <a:defRPr/>
            </a:pPr>
            <a:r>
              <a:rPr lang="en-US" altLang="de-DE" sz="3400" dirty="0">
                <a:ea typeface="+mn-ea"/>
              </a:rPr>
              <a:t> </a:t>
            </a:r>
            <a:r>
              <a:rPr lang="en-US" altLang="de-DE" sz="3400" dirty="0" err="1">
                <a:ea typeface="+mn-ea"/>
              </a:rPr>
              <a:t>balanciert</a:t>
            </a:r>
            <a:endParaRPr lang="en-US" altLang="de-DE" sz="3400" dirty="0">
              <a:ea typeface="+mn-ea"/>
            </a:endParaRPr>
          </a:p>
        </p:txBody>
      </p:sp>
      <p:pic>
        <p:nvPicPr>
          <p:cNvPr id="11268" name="Picture 3">
            <a:extLst>
              <a:ext uri="{FF2B5EF4-FFF2-40B4-BE49-F238E27FC236}">
                <a16:creationId xmlns:a16="http://schemas.microsoft.com/office/drawing/2014/main" id="{E7C4A271-3D98-4258-9BF2-B238EFD3F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738" y="7169150"/>
            <a:ext cx="2870200" cy="2413000"/>
          </a:xfrm>
          <a:prstGeom prst="rect">
            <a:avLst/>
          </a:prstGeom>
          <a:noFill/>
          <a:ln>
            <a:noFill/>
          </a:ln>
          <a:effectLst>
            <a:outerShdw dist="76368" dir="2700000" algn="ctr" rotWithShape="0">
              <a:srgbClr val="000000">
                <a:alpha val="7501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69" name="Picture 4">
            <a:extLst>
              <a:ext uri="{FF2B5EF4-FFF2-40B4-BE49-F238E27FC236}">
                <a16:creationId xmlns:a16="http://schemas.microsoft.com/office/drawing/2014/main" id="{12AB0265-6933-408E-BC76-6092FF54F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900" y="5029200"/>
            <a:ext cx="1549400" cy="2082800"/>
          </a:xfrm>
          <a:prstGeom prst="rect">
            <a:avLst/>
          </a:prstGeom>
          <a:noFill/>
          <a:ln>
            <a:noFill/>
          </a:ln>
          <a:effectLst>
            <a:outerShdw dist="76368" dir="2700000" algn="ctr" rotWithShape="0">
              <a:srgbClr val="000000">
                <a:alpha val="7501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70" name="Picture 5">
            <a:extLst>
              <a:ext uri="{FF2B5EF4-FFF2-40B4-BE49-F238E27FC236}">
                <a16:creationId xmlns:a16="http://schemas.microsoft.com/office/drawing/2014/main" id="{F7265635-BC8C-4DB7-BDE9-C61329405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313" y="2759075"/>
            <a:ext cx="1549400" cy="2082800"/>
          </a:xfrm>
          <a:prstGeom prst="rect">
            <a:avLst/>
          </a:prstGeom>
          <a:noFill/>
          <a:ln>
            <a:noFill/>
          </a:ln>
          <a:effectLst>
            <a:outerShdw dist="76368" dir="2700000" algn="ctr" rotWithShape="0">
              <a:srgbClr val="000000">
                <a:alpha val="7501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>
            <a:extLst>
              <a:ext uri="{FF2B5EF4-FFF2-40B4-BE49-F238E27FC236}">
                <a16:creationId xmlns:a16="http://schemas.microsoft.com/office/drawing/2014/main" id="{8278E0AC-93B8-4335-9CDB-137BFD694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0" tIns="50760" rIns="50760" bIns="50760" anchor="ctr"/>
          <a:lstStyle>
            <a:lvl1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1pPr>
            <a:lvl2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2pPr>
            <a:lvl3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3pPr>
            <a:lvl4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4pPr>
            <a:lvl5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5pPr>
            <a:lvl6pPr marL="25146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6pPr>
            <a:lvl7pPr marL="29718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7pPr>
            <a:lvl8pPr marL="34290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8pPr>
            <a:lvl9pPr marL="38862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4800">
                <a:solidFill>
                  <a:srgbClr val="0044FE"/>
                </a:solidFill>
              </a:rPr>
              <a:t>Was wird bei der Sprachstandfeststellung überprüft?</a:t>
            </a:r>
          </a:p>
        </p:txBody>
      </p:sp>
      <p:sp>
        <p:nvSpPr>
          <p:cNvPr id="84995" name="Text Box 2">
            <a:extLst>
              <a:ext uri="{FF2B5EF4-FFF2-40B4-BE49-F238E27FC236}">
                <a16:creationId xmlns:a16="http://schemas.microsoft.com/office/drawing/2014/main" id="{8405B39E-9859-4051-9856-918A36C0A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0" tIns="50760" rIns="50760" bIns="50760" anchor="ctr"/>
          <a:lstStyle>
            <a:lvl1pPr marL="887413" indent="-571500"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1pPr>
            <a:lvl2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2pPr>
            <a:lvl3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3pPr>
            <a:lvl4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4pPr>
            <a:lvl5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5pPr>
            <a:lvl6pPr marL="25146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6pPr>
            <a:lvl7pPr marL="29718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7pPr>
            <a:lvl8pPr marL="34290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8pPr>
            <a:lvl9pPr marL="38862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9pPr>
          </a:lstStyle>
          <a:p>
            <a:pPr eaLnBrk="1" hangingPunct="1">
              <a:buSzPct val="171000"/>
              <a:buFont typeface="Gill Sans" charset="0"/>
              <a:buChar char="•"/>
            </a:pPr>
            <a:r>
              <a:rPr lang="en-US" altLang="de-DE"/>
              <a:t>Es wird überprüft, ob die Sprachent-wicklung Ihres vierjährigen Kindes alters-gemäß ist</a:t>
            </a:r>
          </a:p>
          <a:p>
            <a:pPr eaLnBrk="1" hangingPunct="1">
              <a:buSzPct val="171000"/>
              <a:buFont typeface="Gill Sans" charset="0"/>
              <a:buChar char="•"/>
            </a:pPr>
            <a:r>
              <a:rPr lang="en-US" altLang="de-DE"/>
              <a:t>Es wird überprüft, ob Ihr Kind die deutsche Sprache im Hinblick auf den Schulbesuch ausreichend beherrscht</a:t>
            </a:r>
          </a:p>
          <a:p>
            <a:pPr eaLnBrk="1" hangingPunct="1">
              <a:buSzPct val="171000"/>
              <a:buFont typeface="Gill Sans" charset="0"/>
              <a:buChar char="•"/>
            </a:pPr>
            <a:r>
              <a:rPr lang="en-US" altLang="de-DE"/>
              <a:t>Es wird nicht festgestellt, ob eine sprach-therapeutische Behandlung nötig ist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1">
            <a:extLst>
              <a:ext uri="{FF2B5EF4-FFF2-40B4-BE49-F238E27FC236}">
                <a16:creationId xmlns:a16="http://schemas.microsoft.com/office/drawing/2014/main" id="{749DA58F-9F68-4BEE-9E79-0A30980FC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0" tIns="50760" rIns="50760" bIns="50760" anchor="ctr"/>
          <a:lstStyle>
            <a:lvl1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1pPr>
            <a:lvl2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2pPr>
            <a:lvl3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3pPr>
            <a:lvl4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4pPr>
            <a:lvl5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5pPr>
            <a:lvl6pPr marL="25146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6pPr>
            <a:lvl7pPr marL="29718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7pPr>
            <a:lvl8pPr marL="34290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8pPr>
            <a:lvl9pPr marL="38862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4800">
                <a:solidFill>
                  <a:srgbClr val="0044FE"/>
                </a:solidFill>
              </a:rPr>
              <a:t>Warum wird die Sprachstandfeststellung durchgeführt?</a:t>
            </a:r>
          </a:p>
        </p:txBody>
      </p:sp>
      <p:sp>
        <p:nvSpPr>
          <p:cNvPr id="87043" name="Text Box 2">
            <a:extLst>
              <a:ext uri="{FF2B5EF4-FFF2-40B4-BE49-F238E27FC236}">
                <a16:creationId xmlns:a16="http://schemas.microsoft.com/office/drawing/2014/main" id="{B8AE2B24-90A7-4D1A-81E5-74EF325F9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050" y="26924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0" tIns="50760" rIns="50760" bIns="50760" anchor="ctr"/>
          <a:lstStyle>
            <a:lvl1pPr marL="887413" indent="-571500"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1pPr>
            <a:lvl2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2pPr>
            <a:lvl3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3pPr>
            <a:lvl4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4pPr>
            <a:lvl5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5pPr>
            <a:lvl6pPr marL="25146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6pPr>
            <a:lvl7pPr marL="29718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7pPr>
            <a:lvl8pPr marL="34290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8pPr>
            <a:lvl9pPr marL="38862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9pPr>
          </a:lstStyle>
          <a:p>
            <a:pPr eaLnBrk="1" hangingPunct="1">
              <a:buSzPct val="171000"/>
              <a:buFont typeface="Gill Sans" charset="0"/>
              <a:buChar char="•"/>
            </a:pPr>
            <a:r>
              <a:rPr lang="en-US" altLang="de-DE"/>
              <a:t>Ausreichende Sprachkenntnisse sind die wesentliche Voraussetzung für Schulerfolg!</a:t>
            </a:r>
          </a:p>
          <a:p>
            <a:pPr eaLnBrk="1" hangingPunct="1">
              <a:buSzPct val="171000"/>
              <a:buFont typeface="Gill Sans" charset="0"/>
              <a:buChar char="•"/>
            </a:pPr>
            <a:r>
              <a:rPr lang="en-US" altLang="de-DE"/>
              <a:t>Mit Hilfe einer frühzeitigen Überprüfung des Sprachstandes kann eine individuelle Sprachförderung stattfinden!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1">
            <a:extLst>
              <a:ext uri="{FF2B5EF4-FFF2-40B4-BE49-F238E27FC236}">
                <a16:creationId xmlns:a16="http://schemas.microsoft.com/office/drawing/2014/main" id="{FB47DF40-152E-47F2-9F40-3C3A41FA3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0" tIns="50760" rIns="50760" bIns="50760" anchor="ctr"/>
          <a:lstStyle>
            <a:lvl1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1pPr>
            <a:lvl2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2pPr>
            <a:lvl3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3pPr>
            <a:lvl4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4pPr>
            <a:lvl5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5pPr>
            <a:lvl6pPr marL="25146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6pPr>
            <a:lvl7pPr marL="29718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7pPr>
            <a:lvl8pPr marL="34290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8pPr>
            <a:lvl9pPr marL="38862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4400">
                <a:solidFill>
                  <a:srgbClr val="0000FF"/>
                </a:solidFill>
              </a:rPr>
              <a:t>Wer muss an der Sprachstandfeststellung </a:t>
            </a:r>
            <a:r>
              <a:rPr lang="de-DE" altLang="de-DE" sz="4800">
                <a:solidFill>
                  <a:srgbClr val="0000FF"/>
                </a:solidFill>
              </a:rPr>
              <a:t>teilnehmen</a:t>
            </a:r>
            <a:r>
              <a:rPr lang="de-DE" altLang="de-DE" sz="440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68610" name="Text Box 2">
            <a:extLst>
              <a:ext uri="{FF2B5EF4-FFF2-40B4-BE49-F238E27FC236}">
                <a16:creationId xmlns:a16="http://schemas.microsoft.com/office/drawing/2014/main" id="{78F5A85C-B7EC-4431-A577-4662C6547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</p:spPr>
        <p:txBody>
          <a:bodyPr lIns="50760" tIns="50760" rIns="50760" bIns="50760" anchor="ctr"/>
          <a:lstStyle>
            <a:lvl1pPr marL="26670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1pPr>
            <a:lvl2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2pPr>
            <a:lvl3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3pPr>
            <a:lvl4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4pPr>
            <a:lvl5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2400"/>
              </a:spcBef>
              <a:buSzPct val="171000"/>
              <a:defRPr/>
            </a:pPr>
            <a:endParaRPr lang="en-US" altLang="de-DE" sz="4400" dirty="0">
              <a:ea typeface="+mn-ea"/>
            </a:endParaRPr>
          </a:p>
          <a:p>
            <a:pPr marL="265113" eaLnBrk="1" hangingPunct="1">
              <a:spcBef>
                <a:spcPts val="2400"/>
              </a:spcBef>
              <a:buClr>
                <a:srgbClr val="000000"/>
              </a:buClr>
              <a:buSzPct val="171000"/>
              <a:buFont typeface="Gill Sans" charset="0"/>
              <a:buChar char="•"/>
              <a:defRPr/>
            </a:pPr>
            <a:r>
              <a:rPr lang="en-US" altLang="de-DE" sz="4400" dirty="0">
                <a:ea typeface="+mn-ea"/>
              </a:rPr>
              <a:t> Kinder, die in </a:t>
            </a:r>
            <a:r>
              <a:rPr lang="en-US" altLang="de-DE" sz="4400" dirty="0" err="1">
                <a:solidFill>
                  <a:srgbClr val="FF6600"/>
                </a:solidFill>
                <a:ea typeface="+mn-ea"/>
              </a:rPr>
              <a:t>zwei</a:t>
            </a:r>
            <a:r>
              <a:rPr lang="en-US" altLang="de-DE" sz="4400" dirty="0">
                <a:solidFill>
                  <a:srgbClr val="FF6600"/>
                </a:solidFill>
                <a:ea typeface="+mn-ea"/>
              </a:rPr>
              <a:t> Jahren </a:t>
            </a:r>
            <a:r>
              <a:rPr lang="en-US" altLang="de-DE" sz="4400" dirty="0" err="1">
                <a:solidFill>
                  <a:srgbClr val="FF6600"/>
                </a:solidFill>
                <a:ea typeface="+mn-ea"/>
              </a:rPr>
              <a:t>schulpflichtig</a:t>
            </a:r>
            <a:r>
              <a:rPr lang="en-US" altLang="de-DE" sz="4400" dirty="0">
                <a:ea typeface="+mn-ea"/>
              </a:rPr>
              <a:t> </a:t>
            </a:r>
            <a:r>
              <a:rPr lang="en-US" altLang="de-DE" sz="4400" dirty="0" err="1">
                <a:ea typeface="+mn-ea"/>
              </a:rPr>
              <a:t>sind</a:t>
            </a:r>
            <a:r>
              <a:rPr lang="en-US" altLang="de-DE" sz="4400" dirty="0">
                <a:ea typeface="+mn-ea"/>
              </a:rPr>
              <a:t> und </a:t>
            </a:r>
            <a:r>
              <a:rPr lang="en-US" altLang="de-DE" sz="4400" dirty="0" err="1">
                <a:ea typeface="+mn-ea"/>
              </a:rPr>
              <a:t>eine</a:t>
            </a:r>
            <a:r>
              <a:rPr lang="en-US" altLang="de-DE" sz="4400" dirty="0">
                <a:ea typeface="+mn-ea"/>
              </a:rPr>
              <a:t> Kita </a:t>
            </a:r>
            <a:r>
              <a:rPr lang="en-US" altLang="de-DE" sz="4400" dirty="0" err="1">
                <a:ea typeface="+mn-ea"/>
              </a:rPr>
              <a:t>besuchen</a:t>
            </a:r>
            <a:r>
              <a:rPr lang="en-US" altLang="de-DE" sz="4400" dirty="0">
                <a:ea typeface="+mn-ea"/>
              </a:rPr>
              <a:t>, </a:t>
            </a:r>
            <a:r>
              <a:rPr lang="en-US" altLang="de-DE" sz="4400" dirty="0" err="1">
                <a:ea typeface="+mn-ea"/>
              </a:rPr>
              <a:t>deren</a:t>
            </a:r>
            <a:r>
              <a:rPr lang="en-US" altLang="de-DE" sz="4400" dirty="0">
                <a:ea typeface="+mn-ea"/>
              </a:rPr>
              <a:t> </a:t>
            </a:r>
            <a:r>
              <a:rPr lang="en-US" altLang="de-DE" sz="4400" dirty="0" err="1">
                <a:ea typeface="+mn-ea"/>
              </a:rPr>
              <a:t>Eltern</a:t>
            </a:r>
            <a:r>
              <a:rPr lang="en-US" altLang="de-DE" sz="4400" dirty="0">
                <a:ea typeface="+mn-ea"/>
              </a:rPr>
              <a:t> </a:t>
            </a:r>
            <a:r>
              <a:rPr lang="en-US" altLang="de-DE" sz="4400" dirty="0" err="1">
                <a:ea typeface="+mn-ea"/>
              </a:rPr>
              <a:t>aber</a:t>
            </a:r>
            <a:r>
              <a:rPr lang="en-US" altLang="de-DE" sz="4400" dirty="0">
                <a:ea typeface="+mn-ea"/>
              </a:rPr>
              <a:t> der </a:t>
            </a:r>
            <a:r>
              <a:rPr lang="en-US" altLang="de-DE" sz="4400" dirty="0" err="1">
                <a:solidFill>
                  <a:srgbClr val="FF6600"/>
                </a:solidFill>
                <a:ea typeface="+mn-ea"/>
              </a:rPr>
              <a:t>Bildungsdokumentation</a:t>
            </a:r>
            <a:r>
              <a:rPr lang="en-US" altLang="de-DE" sz="4400" dirty="0">
                <a:solidFill>
                  <a:srgbClr val="FF6600"/>
                </a:solidFill>
                <a:ea typeface="+mn-ea"/>
              </a:rPr>
              <a:t> </a:t>
            </a:r>
            <a:r>
              <a:rPr lang="en-US" altLang="de-DE" sz="4400" dirty="0" err="1">
                <a:solidFill>
                  <a:srgbClr val="FF6600"/>
                </a:solidFill>
                <a:ea typeface="+mn-ea"/>
              </a:rPr>
              <a:t>nicht</a:t>
            </a:r>
            <a:r>
              <a:rPr lang="en-US" altLang="de-DE" sz="4400" dirty="0">
                <a:solidFill>
                  <a:srgbClr val="FF6600"/>
                </a:solidFill>
                <a:ea typeface="+mn-ea"/>
              </a:rPr>
              <a:t> </a:t>
            </a:r>
            <a:r>
              <a:rPr lang="en-US" altLang="de-DE" sz="4400" dirty="0" err="1">
                <a:solidFill>
                  <a:srgbClr val="FF6600"/>
                </a:solidFill>
                <a:ea typeface="+mn-ea"/>
              </a:rPr>
              <a:t>zu</a:t>
            </a:r>
            <a:r>
              <a:rPr lang="en-US" altLang="de-DE" sz="4400" dirty="0">
                <a:solidFill>
                  <a:srgbClr val="FF6600"/>
                </a:solidFill>
                <a:ea typeface="+mn-ea"/>
              </a:rPr>
              <a:t> </a:t>
            </a:r>
            <a:r>
              <a:rPr lang="en-US" altLang="de-DE" sz="4400" dirty="0" err="1">
                <a:solidFill>
                  <a:srgbClr val="FF6600"/>
                </a:solidFill>
                <a:ea typeface="+mn-ea"/>
              </a:rPr>
              <a:t>gestimmt</a:t>
            </a:r>
            <a:r>
              <a:rPr lang="en-US" altLang="de-DE" sz="4400" dirty="0">
                <a:solidFill>
                  <a:srgbClr val="FF6600"/>
                </a:solidFill>
                <a:ea typeface="+mn-ea"/>
              </a:rPr>
              <a:t>  </a:t>
            </a:r>
            <a:r>
              <a:rPr lang="en-US" altLang="de-DE" sz="4400" dirty="0" err="1">
                <a:solidFill>
                  <a:srgbClr val="FF6600"/>
                </a:solidFill>
                <a:ea typeface="+mn-ea"/>
              </a:rPr>
              <a:t>haben</a:t>
            </a:r>
            <a:r>
              <a:rPr lang="en-US" altLang="de-DE" sz="4400" dirty="0">
                <a:ea typeface="+mn-ea"/>
              </a:rPr>
              <a:t>, </a:t>
            </a:r>
          </a:p>
          <a:p>
            <a:pPr marL="265113" eaLnBrk="1" hangingPunct="1">
              <a:spcBef>
                <a:spcPts val="2400"/>
              </a:spcBef>
              <a:buClr>
                <a:srgbClr val="000000"/>
              </a:buClr>
              <a:buSzPct val="171000"/>
              <a:buFont typeface="Gill Sans" charset="0"/>
              <a:buChar char="•"/>
              <a:defRPr/>
            </a:pPr>
            <a:r>
              <a:rPr lang="en-US" altLang="de-DE" sz="4400" dirty="0" err="1">
                <a:ea typeface="+mn-ea"/>
              </a:rPr>
              <a:t>oder</a:t>
            </a:r>
            <a:r>
              <a:rPr lang="en-US" altLang="de-DE" sz="4400" dirty="0">
                <a:ea typeface="+mn-ea"/>
              </a:rPr>
              <a:t> Kinder, die </a:t>
            </a:r>
            <a:r>
              <a:rPr lang="en-US" altLang="de-DE" sz="4400" dirty="0" err="1">
                <a:solidFill>
                  <a:srgbClr val="FF6600"/>
                </a:solidFill>
                <a:ea typeface="+mn-ea"/>
              </a:rPr>
              <a:t>keine</a:t>
            </a:r>
            <a:r>
              <a:rPr lang="en-US" altLang="de-DE" sz="4400" dirty="0">
                <a:solidFill>
                  <a:srgbClr val="FF6600"/>
                </a:solidFill>
                <a:ea typeface="+mn-ea"/>
              </a:rPr>
              <a:t> Kita</a:t>
            </a:r>
            <a:r>
              <a:rPr lang="en-US" altLang="de-DE" sz="4400" dirty="0">
                <a:ea typeface="+mn-ea"/>
              </a:rPr>
              <a:t> </a:t>
            </a:r>
            <a:r>
              <a:rPr lang="en-US" altLang="de-DE" sz="4400" dirty="0" err="1">
                <a:ea typeface="+mn-ea"/>
              </a:rPr>
              <a:t>besuchen</a:t>
            </a:r>
            <a:endParaRPr lang="en-US" altLang="de-DE" sz="4400" dirty="0">
              <a:ea typeface="+mn-ea"/>
            </a:endParaRPr>
          </a:p>
          <a:p>
            <a:pPr marL="265113" eaLnBrk="1" hangingPunct="1">
              <a:spcBef>
                <a:spcPts val="2400"/>
              </a:spcBef>
              <a:buClr>
                <a:srgbClr val="000000"/>
              </a:buClr>
              <a:buSzPct val="171000"/>
              <a:buFont typeface="Gill Sans" charset="0"/>
              <a:buNone/>
              <a:defRPr/>
            </a:pPr>
            <a:endParaRPr lang="en-US" altLang="de-DE" sz="4400" dirty="0"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1">
            <a:extLst>
              <a:ext uri="{FF2B5EF4-FFF2-40B4-BE49-F238E27FC236}">
                <a16:creationId xmlns:a16="http://schemas.microsoft.com/office/drawing/2014/main" id="{69B75029-EE82-4504-8CA3-BE96FB82F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0" tIns="50760" rIns="50760" bIns="50760" anchor="ctr"/>
          <a:lstStyle>
            <a:lvl1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1pPr>
            <a:lvl2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2pPr>
            <a:lvl3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3pPr>
            <a:lvl4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4pPr>
            <a:lvl5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5pPr>
            <a:lvl6pPr marL="25146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6pPr>
            <a:lvl7pPr marL="29718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7pPr>
            <a:lvl8pPr marL="34290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8pPr>
            <a:lvl9pPr marL="38862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4800">
                <a:solidFill>
                  <a:srgbClr val="0044FE"/>
                </a:solidFill>
              </a:rPr>
              <a:t>Wann und wo finden die Sprachstandfeststellungen statt?</a:t>
            </a:r>
          </a:p>
        </p:txBody>
      </p:sp>
      <p:sp>
        <p:nvSpPr>
          <p:cNvPr id="91139" name="Text Box 2">
            <a:extLst>
              <a:ext uri="{FF2B5EF4-FFF2-40B4-BE49-F238E27FC236}">
                <a16:creationId xmlns:a16="http://schemas.microsoft.com/office/drawing/2014/main" id="{565089F4-52E3-4ADE-B39E-CCE025E7A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0" tIns="50760" rIns="50760" bIns="50760" anchor="ctr"/>
          <a:lstStyle>
            <a:lvl1pPr marL="887413" indent="-571500"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1pPr>
            <a:lvl2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2pPr>
            <a:lvl3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3pPr>
            <a:lvl4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4pPr>
            <a:lvl5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5pPr>
            <a:lvl6pPr marL="25146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6pPr>
            <a:lvl7pPr marL="29718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7pPr>
            <a:lvl8pPr marL="34290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8pPr>
            <a:lvl9pPr marL="38862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9pPr>
          </a:lstStyle>
          <a:p>
            <a:pPr eaLnBrk="1" hangingPunct="1">
              <a:buSzPct val="171000"/>
              <a:buFont typeface="Gill Sans" charset="0"/>
              <a:buChar char="•"/>
            </a:pPr>
            <a:r>
              <a:rPr lang="en-US" altLang="de-DE" sz="4000"/>
              <a:t>Die Sprachstandsfestellungen finden in der Zeit von Mai bis Juni im Kindergarten statt!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1">
            <a:extLst>
              <a:ext uri="{FF2B5EF4-FFF2-40B4-BE49-F238E27FC236}">
                <a16:creationId xmlns:a16="http://schemas.microsoft.com/office/drawing/2014/main" id="{3DEEC22D-1CDE-45A8-92CB-F71BFB376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0" tIns="50760" rIns="50760" bIns="50760" anchor="ctr"/>
          <a:lstStyle>
            <a:lvl1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1pPr>
            <a:lvl2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2pPr>
            <a:lvl3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3pPr>
            <a:lvl4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4pPr>
            <a:lvl5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5pPr>
            <a:lvl6pPr marL="25146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6pPr>
            <a:lvl7pPr marL="29718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7pPr>
            <a:lvl8pPr marL="34290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8pPr>
            <a:lvl9pPr marL="38862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4800">
                <a:solidFill>
                  <a:srgbClr val="0044FE"/>
                </a:solidFill>
              </a:rPr>
              <a:t>Wie sieht die Sprachstandsfeststellung aus?</a:t>
            </a:r>
          </a:p>
        </p:txBody>
      </p:sp>
      <p:sp>
        <p:nvSpPr>
          <p:cNvPr id="70658" name="Text Box 2">
            <a:extLst>
              <a:ext uri="{FF2B5EF4-FFF2-40B4-BE49-F238E27FC236}">
                <a16:creationId xmlns:a16="http://schemas.microsoft.com/office/drawing/2014/main" id="{E5ED9E3A-EB4C-430D-B41F-F48ADF822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</p:spPr>
        <p:txBody>
          <a:bodyPr lIns="50760" tIns="50760" rIns="50760" bIns="50760" anchor="ctr"/>
          <a:lstStyle>
            <a:lvl1pPr marL="266700">
              <a:tabLst>
                <a:tab pos="2667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1pPr>
            <a:lvl2pPr>
              <a:tabLst>
                <a:tab pos="2667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2pPr>
            <a:lvl3pPr>
              <a:tabLst>
                <a:tab pos="2667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3pPr>
            <a:lvl4pPr>
              <a:tabLst>
                <a:tab pos="2667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4pPr>
            <a:lvl5pPr>
              <a:tabLst>
                <a:tab pos="2667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67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67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67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67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2400"/>
              </a:spcBef>
              <a:buSzPct val="171000"/>
              <a:defRPr/>
            </a:pPr>
            <a:r>
              <a:rPr lang="en-US" altLang="de-DE" sz="3600" dirty="0">
                <a:solidFill>
                  <a:srgbClr val="FF5308"/>
                </a:solidFill>
                <a:ea typeface="+mn-ea"/>
              </a:rPr>
              <a:t>	</a:t>
            </a:r>
            <a:r>
              <a:rPr lang="en-US" altLang="de-DE" sz="3600" dirty="0" err="1">
                <a:solidFill>
                  <a:srgbClr val="FF5308"/>
                </a:solidFill>
                <a:ea typeface="+mn-ea"/>
              </a:rPr>
              <a:t>Besuch</a:t>
            </a:r>
            <a:r>
              <a:rPr lang="en-US" altLang="de-DE" sz="3600" dirty="0">
                <a:solidFill>
                  <a:srgbClr val="FF5308"/>
                </a:solidFill>
                <a:ea typeface="+mn-ea"/>
              </a:rPr>
              <a:t> </a:t>
            </a:r>
            <a:r>
              <a:rPr lang="en-US" altLang="de-DE" sz="3600" dirty="0" err="1">
                <a:solidFill>
                  <a:srgbClr val="FF5308"/>
                </a:solidFill>
                <a:ea typeface="+mn-ea"/>
              </a:rPr>
              <a:t>im</a:t>
            </a:r>
            <a:r>
              <a:rPr lang="en-US" altLang="de-DE" sz="3600" dirty="0">
                <a:solidFill>
                  <a:srgbClr val="FF5308"/>
                </a:solidFill>
                <a:ea typeface="+mn-ea"/>
              </a:rPr>
              <a:t> </a:t>
            </a:r>
            <a:r>
              <a:rPr lang="en-US" altLang="de-DE" sz="3600" dirty="0" err="1">
                <a:solidFill>
                  <a:srgbClr val="FF5308"/>
                </a:solidFill>
                <a:ea typeface="+mn-ea"/>
              </a:rPr>
              <a:t>Pfiffikus</a:t>
            </a:r>
            <a:r>
              <a:rPr lang="en-US" altLang="de-DE" sz="3600" dirty="0">
                <a:solidFill>
                  <a:srgbClr val="FF5308"/>
                </a:solidFill>
                <a:ea typeface="+mn-ea"/>
              </a:rPr>
              <a:t>-Haus</a:t>
            </a:r>
          </a:p>
          <a:p>
            <a:pPr marL="265113" eaLnBrk="1" hangingPunct="1">
              <a:spcBef>
                <a:spcPts val="2325"/>
              </a:spcBef>
              <a:buClr>
                <a:srgbClr val="000000"/>
              </a:buClr>
              <a:buSzPct val="171000"/>
              <a:buFont typeface="Gill Sans" charset="0"/>
              <a:buChar char="•"/>
              <a:defRPr/>
            </a:pPr>
            <a:r>
              <a:rPr lang="en-US" altLang="de-DE" sz="3600" dirty="0">
                <a:ea typeface="+mn-ea"/>
              </a:rPr>
              <a:t> Kind </a:t>
            </a:r>
            <a:r>
              <a:rPr lang="en-US" altLang="de-DE" sz="3600" dirty="0" err="1">
                <a:ea typeface="+mn-ea"/>
              </a:rPr>
              <a:t>spielt</a:t>
            </a:r>
            <a:r>
              <a:rPr lang="en-US" altLang="de-DE" sz="3600" dirty="0">
                <a:ea typeface="+mn-ea"/>
              </a:rPr>
              <a:t> </a:t>
            </a:r>
            <a:r>
              <a:rPr lang="en-US" altLang="de-DE" sz="3600" dirty="0" err="1">
                <a:ea typeface="+mn-ea"/>
              </a:rPr>
              <a:t>allein</a:t>
            </a:r>
            <a:r>
              <a:rPr lang="en-US" altLang="de-DE" sz="3600" dirty="0">
                <a:ea typeface="+mn-ea"/>
              </a:rPr>
              <a:t> das Spiel </a:t>
            </a:r>
            <a:r>
              <a:rPr lang="en-US" altLang="de-DE" sz="3600" dirty="0" err="1">
                <a:ea typeface="+mn-ea"/>
              </a:rPr>
              <a:t>mit</a:t>
            </a:r>
            <a:r>
              <a:rPr lang="en-US" altLang="de-DE" sz="3600" dirty="0">
                <a:ea typeface="+mn-ea"/>
              </a:rPr>
              <a:t> der </a:t>
            </a:r>
            <a:r>
              <a:rPr lang="en-US" altLang="de-DE" sz="3600" dirty="0" err="1">
                <a:ea typeface="+mn-ea"/>
              </a:rPr>
              <a:t>Sozialpädagogin</a:t>
            </a:r>
            <a:endParaRPr lang="en-US" altLang="de-DE" sz="3600" dirty="0">
              <a:ea typeface="+mn-ea"/>
            </a:endParaRPr>
          </a:p>
          <a:p>
            <a:pPr marL="265113" eaLnBrk="1" hangingPunct="1">
              <a:spcBef>
                <a:spcPts val="2325"/>
              </a:spcBef>
              <a:buClr>
                <a:srgbClr val="000000"/>
              </a:buClr>
              <a:buSzPct val="171000"/>
              <a:buFont typeface="Gill Sans" charset="0"/>
              <a:buChar char="•"/>
              <a:defRPr/>
            </a:pPr>
            <a:r>
              <a:rPr lang="en-US" altLang="de-DE" sz="3600" dirty="0">
                <a:ea typeface="+mn-ea"/>
              </a:rPr>
              <a:t> </a:t>
            </a:r>
            <a:r>
              <a:rPr lang="en-US" altLang="de-DE" sz="3600" dirty="0" err="1">
                <a:ea typeface="+mn-ea"/>
              </a:rPr>
              <a:t>Eltern</a:t>
            </a:r>
            <a:r>
              <a:rPr lang="en-US" altLang="de-DE" sz="3600" dirty="0">
                <a:ea typeface="+mn-ea"/>
              </a:rPr>
              <a:t> </a:t>
            </a:r>
            <a:r>
              <a:rPr lang="en-US" altLang="de-DE" sz="3600" dirty="0" err="1">
                <a:ea typeface="+mn-ea"/>
              </a:rPr>
              <a:t>dürfen</a:t>
            </a:r>
            <a:r>
              <a:rPr lang="en-US" altLang="de-DE" sz="3600" dirty="0">
                <a:ea typeface="+mn-ea"/>
              </a:rPr>
              <a:t> </a:t>
            </a:r>
            <a:r>
              <a:rPr lang="en-US" altLang="de-DE" sz="3600" dirty="0" err="1">
                <a:ea typeface="+mn-ea"/>
              </a:rPr>
              <a:t>anwesend</a:t>
            </a:r>
            <a:r>
              <a:rPr lang="en-US" altLang="de-DE" sz="3600" dirty="0">
                <a:ea typeface="+mn-ea"/>
              </a:rPr>
              <a:t> sein, </a:t>
            </a:r>
            <a:r>
              <a:rPr lang="en-US" altLang="de-DE" sz="3600" dirty="0" err="1">
                <a:ea typeface="+mn-ea"/>
              </a:rPr>
              <a:t>aber</a:t>
            </a:r>
            <a:r>
              <a:rPr lang="en-US" altLang="de-DE" sz="3600" dirty="0">
                <a:ea typeface="+mn-ea"/>
              </a:rPr>
              <a:t> </a:t>
            </a:r>
            <a:r>
              <a:rPr lang="en-US" altLang="de-DE" sz="3600" dirty="0" err="1">
                <a:ea typeface="+mn-ea"/>
              </a:rPr>
              <a:t>nicht</a:t>
            </a:r>
            <a:r>
              <a:rPr lang="en-US" altLang="de-DE" sz="3600" dirty="0">
                <a:ea typeface="+mn-ea"/>
              </a:rPr>
              <a:t> </a:t>
            </a:r>
            <a:r>
              <a:rPr lang="en-US" altLang="de-DE" sz="3600" dirty="0" err="1">
                <a:ea typeface="+mn-ea"/>
              </a:rPr>
              <a:t>eingreifen</a:t>
            </a:r>
            <a:endParaRPr lang="en-US" altLang="de-DE" sz="3600" dirty="0">
              <a:ea typeface="+mn-ea"/>
            </a:endParaRPr>
          </a:p>
          <a:p>
            <a:pPr marL="265113" eaLnBrk="1" hangingPunct="1">
              <a:spcBef>
                <a:spcPts val="2325"/>
              </a:spcBef>
              <a:buClr>
                <a:srgbClr val="000000"/>
              </a:buClr>
              <a:buSzPct val="171000"/>
              <a:buFont typeface="Gill Sans" charset="0"/>
              <a:buChar char="•"/>
              <a:defRPr/>
            </a:pPr>
            <a:r>
              <a:rPr lang="en-US" altLang="de-DE" sz="3600" dirty="0">
                <a:ea typeface="+mn-ea"/>
              </a:rPr>
              <a:t> </a:t>
            </a:r>
            <a:r>
              <a:rPr lang="en-US" altLang="de-DE" sz="3600" dirty="0" err="1">
                <a:ea typeface="+mn-ea"/>
              </a:rPr>
              <a:t>Überprüft</a:t>
            </a:r>
            <a:r>
              <a:rPr lang="en-US" altLang="de-DE" sz="3600" dirty="0">
                <a:ea typeface="+mn-ea"/>
              </a:rPr>
              <a:t> </a:t>
            </a:r>
            <a:r>
              <a:rPr lang="en-US" altLang="de-DE" sz="3600" dirty="0" err="1">
                <a:ea typeface="+mn-ea"/>
              </a:rPr>
              <a:t>werden</a:t>
            </a:r>
            <a:r>
              <a:rPr lang="en-US" altLang="de-DE" sz="3600" dirty="0">
                <a:ea typeface="+mn-ea"/>
              </a:rPr>
              <a:t> </a:t>
            </a:r>
            <a:r>
              <a:rPr lang="en-US" altLang="de-DE" sz="3600" dirty="0" err="1">
                <a:ea typeface="+mn-ea"/>
              </a:rPr>
              <a:t>Wortverständnis</a:t>
            </a:r>
            <a:r>
              <a:rPr lang="en-US" altLang="de-DE" sz="3600" dirty="0">
                <a:ea typeface="+mn-ea"/>
              </a:rPr>
              <a:t>, </a:t>
            </a:r>
            <a:r>
              <a:rPr lang="en-US" altLang="de-DE" sz="3600" dirty="0" err="1">
                <a:ea typeface="+mn-ea"/>
              </a:rPr>
              <a:t>Wortpro-duktion</a:t>
            </a:r>
            <a:r>
              <a:rPr lang="en-US" altLang="de-DE" sz="3600" dirty="0">
                <a:ea typeface="+mn-ea"/>
              </a:rPr>
              <a:t>, </a:t>
            </a:r>
            <a:r>
              <a:rPr lang="en-US" altLang="de-DE" sz="3600" dirty="0" err="1">
                <a:ea typeface="+mn-ea"/>
              </a:rPr>
              <a:t>Pluralbildung</a:t>
            </a:r>
            <a:r>
              <a:rPr lang="en-US" altLang="de-DE" sz="3600" dirty="0">
                <a:ea typeface="+mn-ea"/>
              </a:rPr>
              <a:t>, </a:t>
            </a:r>
            <a:r>
              <a:rPr lang="en-US" altLang="de-DE" sz="3600" dirty="0" err="1">
                <a:ea typeface="+mn-ea"/>
              </a:rPr>
              <a:t>Begriffsklassifikationen</a:t>
            </a:r>
            <a:r>
              <a:rPr lang="en-US" altLang="de-DE" sz="3600" dirty="0">
                <a:ea typeface="+mn-ea"/>
              </a:rPr>
              <a:t>, Kunst-</a:t>
            </a:r>
            <a:r>
              <a:rPr lang="en-US" altLang="de-DE" sz="3600" dirty="0" err="1">
                <a:ea typeface="+mn-ea"/>
              </a:rPr>
              <a:t>wörter</a:t>
            </a:r>
            <a:r>
              <a:rPr lang="en-US" altLang="de-DE" sz="3600" dirty="0">
                <a:ea typeface="+mn-ea"/>
              </a:rPr>
              <a:t> und </a:t>
            </a:r>
            <a:r>
              <a:rPr lang="en-US" altLang="de-DE" sz="3600" dirty="0" err="1">
                <a:ea typeface="+mn-ea"/>
              </a:rPr>
              <a:t>Sätze</a:t>
            </a:r>
            <a:r>
              <a:rPr lang="en-US" altLang="de-DE" sz="3600" dirty="0">
                <a:ea typeface="+mn-ea"/>
              </a:rPr>
              <a:t> </a:t>
            </a:r>
            <a:r>
              <a:rPr lang="en-US" altLang="de-DE" sz="3600" dirty="0" err="1">
                <a:ea typeface="+mn-ea"/>
              </a:rPr>
              <a:t>nachsprechen</a:t>
            </a:r>
            <a:r>
              <a:rPr lang="en-US" altLang="de-DE" sz="3600" dirty="0">
                <a:ea typeface="+mn-ea"/>
              </a:rPr>
              <a:t>, </a:t>
            </a:r>
            <a:r>
              <a:rPr lang="en-US" altLang="de-DE" sz="3600" dirty="0" err="1">
                <a:ea typeface="+mn-ea"/>
              </a:rPr>
              <a:t>Bildbeschreibung</a:t>
            </a:r>
            <a:endParaRPr lang="en-US" altLang="de-DE" sz="3600" dirty="0"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1">
            <a:extLst>
              <a:ext uri="{FF2B5EF4-FFF2-40B4-BE49-F238E27FC236}">
                <a16:creationId xmlns:a16="http://schemas.microsoft.com/office/drawing/2014/main" id="{583E4E6A-EA76-4110-92D5-B853DDF4C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0" tIns="50760" rIns="50760" bIns="50760" anchor="ctr"/>
          <a:lstStyle>
            <a:lvl1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1pPr>
            <a:lvl2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2pPr>
            <a:lvl3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3pPr>
            <a:lvl4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4pPr>
            <a:lvl5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5pPr>
            <a:lvl6pPr marL="25146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6pPr>
            <a:lvl7pPr marL="29718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7pPr>
            <a:lvl8pPr marL="34290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8pPr>
            <a:lvl9pPr marL="38862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4800">
                <a:solidFill>
                  <a:srgbClr val="0000FF"/>
                </a:solidFill>
              </a:rPr>
              <a:t>Was passiert, wenn Förderungsbedarf festgestellt wird?</a:t>
            </a:r>
          </a:p>
        </p:txBody>
      </p:sp>
      <p:sp>
        <p:nvSpPr>
          <p:cNvPr id="95235" name="Text Box 2">
            <a:extLst>
              <a:ext uri="{FF2B5EF4-FFF2-40B4-BE49-F238E27FC236}">
                <a16:creationId xmlns:a16="http://schemas.microsoft.com/office/drawing/2014/main" id="{E4C80683-4F2A-4BCD-B53A-3EE49876E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0" tIns="50760" rIns="50760" bIns="50760" anchor="ctr"/>
          <a:lstStyle>
            <a:lvl1pPr marL="836613" indent="-571500"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1pPr>
            <a:lvl2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2pPr>
            <a:lvl3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3pPr>
            <a:lvl4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4pPr>
            <a:lvl5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5pPr>
            <a:lvl6pPr marL="25146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6pPr>
            <a:lvl7pPr marL="29718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7pPr>
            <a:lvl8pPr marL="34290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8pPr>
            <a:lvl9pPr marL="38862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9pPr>
          </a:lstStyle>
          <a:p>
            <a:pPr eaLnBrk="1" hangingPunct="1">
              <a:buSzPct val="171000"/>
              <a:buFont typeface="Gill Sans" charset="0"/>
              <a:buChar char="•"/>
            </a:pPr>
            <a:r>
              <a:rPr lang="de-DE" altLang="de-DE" sz="3600"/>
              <a:t>Besucht das Kind schon eine Kita, findet die Sprachförderung alltagsintegriert in der Kita statt. Eltern geben bitte den Ergebnisbogen dort ab.</a:t>
            </a:r>
          </a:p>
          <a:p>
            <a:pPr eaLnBrk="1" hangingPunct="1">
              <a:buSzPct val="171000"/>
              <a:buFont typeface="Gill Sans" charset="0"/>
              <a:buChar char="•"/>
            </a:pPr>
            <a:r>
              <a:rPr lang="de-DE" altLang="de-DE" sz="3600"/>
              <a:t>Das Schulamt empfiehlt den Eltern, ihr Kind in einer Kita anzumelden.</a:t>
            </a:r>
          </a:p>
          <a:p>
            <a:pPr eaLnBrk="1" hangingPunct="1">
              <a:buSzPct val="171000"/>
              <a:buFont typeface="Gill Sans" charset="0"/>
              <a:buChar char="•"/>
            </a:pPr>
            <a:r>
              <a:rPr lang="de-DE" altLang="de-DE" sz="3600"/>
              <a:t>Oder das Schulamt verpflichtet die Eltern, das Kind regelmäßig an einem Sprachförderkurs teilnehmen zu lassen (Ort und Zeit wird vom Schulamt festge-legt)</a:t>
            </a:r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>
            <a:extLst>
              <a:ext uri="{FF2B5EF4-FFF2-40B4-BE49-F238E27FC236}">
                <a16:creationId xmlns:a16="http://schemas.microsoft.com/office/drawing/2014/main" id="{C71CBE19-69E7-4A27-8E80-B10C955D4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254000"/>
            <a:ext cx="104648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0" tIns="50760" rIns="50760" bIns="50760" anchor="ctr"/>
          <a:lstStyle>
            <a:lvl1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1pPr>
            <a:lvl2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2pPr>
            <a:lvl3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3pPr>
            <a:lvl4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4pPr>
            <a:lvl5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5pPr>
            <a:lvl6pPr marL="25146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6pPr>
            <a:lvl7pPr marL="29718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7pPr>
            <a:lvl8pPr marL="34290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8pPr>
            <a:lvl9pPr marL="38862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4800">
                <a:solidFill>
                  <a:srgbClr val="0044FE"/>
                </a:solidFill>
              </a:rPr>
              <a:t>Was Sie tun können,</a:t>
            </a:r>
            <a:br>
              <a:rPr lang="en-US" altLang="de-DE" sz="4800">
                <a:solidFill>
                  <a:srgbClr val="0044FE"/>
                </a:solidFill>
              </a:rPr>
            </a:br>
            <a:r>
              <a:rPr lang="en-US" altLang="de-DE" sz="4800">
                <a:solidFill>
                  <a:srgbClr val="0044FE"/>
                </a:solidFill>
              </a:rPr>
              <a:t>um Ihr Kind auf die Schule vorzubereiten:</a:t>
            </a:r>
          </a:p>
        </p:txBody>
      </p:sp>
      <p:sp>
        <p:nvSpPr>
          <p:cNvPr id="13315" name="Text Box 2">
            <a:extLst>
              <a:ext uri="{FF2B5EF4-FFF2-40B4-BE49-F238E27FC236}">
                <a16:creationId xmlns:a16="http://schemas.microsoft.com/office/drawing/2014/main" id="{FE9E9FEE-7FC9-4B1E-B257-B7CBFB44F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2540000"/>
            <a:ext cx="104648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0" tIns="50760" rIns="50760" bIns="50760" anchor="ctr"/>
          <a:lstStyle>
            <a:lvl1pPr marL="887413" indent="-571500"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1pPr>
            <a:lvl2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2pPr>
            <a:lvl3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3pPr>
            <a:lvl4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4pPr>
            <a:lvl5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5pPr>
            <a:lvl6pPr marL="25146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6pPr>
            <a:lvl7pPr marL="29718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7pPr>
            <a:lvl8pPr marL="34290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8pPr>
            <a:lvl9pPr marL="38862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9pPr>
          </a:lstStyle>
          <a:p>
            <a:pPr eaLnBrk="1" hangingPunct="1">
              <a:buSzPct val="171000"/>
              <a:buFont typeface="Gill Sans" charset="0"/>
              <a:buChar char="•"/>
            </a:pPr>
            <a:r>
              <a:rPr lang="en-US" altLang="de-DE" sz="3700"/>
              <a:t>Gehen Sie mit ihrem Kind so oft wie möglich in die freie Natur!</a:t>
            </a:r>
          </a:p>
          <a:p>
            <a:pPr eaLnBrk="1" hangingPunct="1">
              <a:spcBef>
                <a:spcPts val="2125"/>
              </a:spcBef>
              <a:buSzPct val="171000"/>
              <a:buFont typeface="Gill Sans" charset="0"/>
              <a:buChar char="•"/>
            </a:pPr>
            <a:r>
              <a:rPr lang="en-US" altLang="de-DE" sz="3700"/>
              <a:t>Lassen Sie Ihr Kind auf Bäume und Mauern klettern!</a:t>
            </a:r>
          </a:p>
          <a:p>
            <a:pPr eaLnBrk="1" hangingPunct="1">
              <a:spcBef>
                <a:spcPts val="2125"/>
              </a:spcBef>
              <a:buSzPct val="171000"/>
              <a:buFont typeface="Gill Sans" charset="0"/>
              <a:buChar char="•"/>
            </a:pPr>
            <a:r>
              <a:rPr lang="en-US" altLang="de-DE" sz="3700"/>
              <a:t>Spielen Sie mit Ihrem Kind Ballspiele!</a:t>
            </a:r>
          </a:p>
          <a:p>
            <a:pPr eaLnBrk="1" hangingPunct="1">
              <a:spcBef>
                <a:spcPts val="2125"/>
              </a:spcBef>
              <a:buSzPct val="171000"/>
              <a:buFont typeface="Gill Sans" charset="0"/>
              <a:buChar char="•"/>
            </a:pPr>
            <a:r>
              <a:rPr lang="en-US" altLang="de-DE" sz="3700"/>
              <a:t>Lassen Sie Ihr Kind über Pfützen springen!</a:t>
            </a:r>
          </a:p>
          <a:p>
            <a:pPr eaLnBrk="1" hangingPunct="1">
              <a:spcBef>
                <a:spcPts val="2125"/>
              </a:spcBef>
              <a:buSzPct val="171000"/>
              <a:buFont typeface="Gill Sans" charset="0"/>
              <a:buChar char="•"/>
            </a:pPr>
            <a:r>
              <a:rPr lang="en-US" altLang="de-DE" sz="3700"/>
              <a:t>Bieten Sie Ihrem Kind ein bewegungsfreundliches Kinderzimmer!</a:t>
            </a:r>
          </a:p>
          <a:p>
            <a:pPr eaLnBrk="1" hangingPunct="1">
              <a:spcBef>
                <a:spcPts val="2125"/>
              </a:spcBef>
              <a:buSzPct val="171000"/>
              <a:buFont typeface="Gill Sans" charset="0"/>
              <a:buChar char="•"/>
            </a:pPr>
            <a:r>
              <a:rPr lang="en-US" altLang="de-DE" sz="3700"/>
              <a:t>Bieten Sie Ihrem Kind lebensnahe Einblicke in seine Umwelt!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>
            <a:extLst>
              <a:ext uri="{FF2B5EF4-FFF2-40B4-BE49-F238E27FC236}">
                <a16:creationId xmlns:a16="http://schemas.microsoft.com/office/drawing/2014/main" id="{32E85E95-F600-43D1-BE05-024325BB1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0" tIns="50760" rIns="50760" bIns="50760" anchor="ctr"/>
          <a:lstStyle>
            <a:lvl1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1pPr>
            <a:lvl2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2pPr>
            <a:lvl3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3pPr>
            <a:lvl4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4pPr>
            <a:lvl5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5pPr>
            <a:lvl6pPr marL="25146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6pPr>
            <a:lvl7pPr marL="29718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7pPr>
            <a:lvl8pPr marL="34290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8pPr>
            <a:lvl9pPr marL="38862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8400"/>
              <a:t>Motorik</a:t>
            </a:r>
            <a:br>
              <a:rPr lang="en-US" altLang="de-DE" sz="8400"/>
            </a:br>
            <a:r>
              <a:rPr lang="en-US" altLang="de-DE" sz="4800"/>
              <a:t>Feinmotorik</a:t>
            </a:r>
          </a:p>
        </p:txBody>
      </p:sp>
      <p:sp>
        <p:nvSpPr>
          <p:cNvPr id="21506" name="Text Box 2">
            <a:extLst>
              <a:ext uri="{FF2B5EF4-FFF2-40B4-BE49-F238E27FC236}">
                <a16:creationId xmlns:a16="http://schemas.microsoft.com/office/drawing/2014/main" id="{B9A2535B-9FF5-4654-8044-C0CD5CB14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43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</p:spPr>
        <p:txBody>
          <a:bodyPr lIns="50760" tIns="50760" rIns="50760" bIns="50760" anchor="ctr"/>
          <a:lstStyle>
            <a:lvl1pPr marL="26670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1pPr>
            <a:lvl2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2pPr>
            <a:lvl3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3pPr>
            <a:lvl4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4pPr>
            <a:lvl5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2400"/>
              </a:spcBef>
              <a:buSzPct val="171000"/>
              <a:defRPr/>
            </a:pPr>
            <a:r>
              <a:rPr lang="en-US" altLang="de-DE" dirty="0">
                <a:ea typeface="+mn-ea"/>
              </a:rPr>
              <a:t>    Das Kind ...</a:t>
            </a:r>
          </a:p>
          <a:p>
            <a:pPr marL="265113" eaLnBrk="1" hangingPunct="1">
              <a:spcBef>
                <a:spcPts val="2400"/>
              </a:spcBef>
              <a:buClr>
                <a:srgbClr val="000000"/>
              </a:buClr>
              <a:buSzPct val="171000"/>
              <a:buFont typeface="Gill Sans" charset="0"/>
              <a:buChar char="•"/>
              <a:defRPr/>
            </a:pPr>
            <a:r>
              <a:rPr lang="en-US" altLang="de-DE" dirty="0">
                <a:ea typeface="+mn-ea"/>
              </a:rPr>
              <a:t> </a:t>
            </a:r>
            <a:r>
              <a:rPr lang="en-US" altLang="de-DE" dirty="0" err="1">
                <a:ea typeface="+mn-ea"/>
              </a:rPr>
              <a:t>greift</a:t>
            </a:r>
            <a:r>
              <a:rPr lang="en-US" altLang="de-DE" dirty="0">
                <a:ea typeface="+mn-ea"/>
              </a:rPr>
              <a:t> </a:t>
            </a:r>
            <a:r>
              <a:rPr lang="en-US" altLang="de-DE" dirty="0" err="1">
                <a:ea typeface="+mn-ea"/>
              </a:rPr>
              <a:t>kleine</a:t>
            </a:r>
            <a:r>
              <a:rPr lang="en-US" altLang="de-DE" dirty="0">
                <a:ea typeface="+mn-ea"/>
              </a:rPr>
              <a:t> </a:t>
            </a:r>
            <a:r>
              <a:rPr lang="en-US" altLang="de-DE" dirty="0" err="1">
                <a:ea typeface="+mn-ea"/>
              </a:rPr>
              <a:t>Gegenstände</a:t>
            </a:r>
            <a:r>
              <a:rPr lang="en-US" altLang="de-DE" dirty="0">
                <a:ea typeface="+mn-ea"/>
              </a:rPr>
              <a:t> </a:t>
            </a:r>
            <a:r>
              <a:rPr lang="en-US" altLang="de-DE" dirty="0" err="1">
                <a:ea typeface="+mn-ea"/>
              </a:rPr>
              <a:t>sicher</a:t>
            </a:r>
            <a:endParaRPr lang="en-US" altLang="de-DE" dirty="0">
              <a:ea typeface="+mn-ea"/>
            </a:endParaRPr>
          </a:p>
          <a:p>
            <a:pPr marL="265113" eaLnBrk="1" hangingPunct="1">
              <a:spcBef>
                <a:spcPts val="2400"/>
              </a:spcBef>
              <a:buClr>
                <a:srgbClr val="000000"/>
              </a:buClr>
              <a:buSzPct val="171000"/>
              <a:buFont typeface="Gill Sans" charset="0"/>
              <a:buChar char="•"/>
              <a:defRPr/>
            </a:pPr>
            <a:r>
              <a:rPr lang="en-US" altLang="de-DE" dirty="0">
                <a:ea typeface="+mn-ea"/>
              </a:rPr>
              <a:t> </a:t>
            </a:r>
            <a:r>
              <a:rPr lang="en-US" altLang="de-DE" dirty="0" err="1">
                <a:ea typeface="+mn-ea"/>
              </a:rPr>
              <a:t>schneidet</a:t>
            </a:r>
            <a:r>
              <a:rPr lang="en-US" altLang="de-DE" dirty="0">
                <a:ea typeface="+mn-ea"/>
              </a:rPr>
              <a:t> </a:t>
            </a:r>
            <a:r>
              <a:rPr lang="en-US" altLang="de-DE" dirty="0" err="1">
                <a:ea typeface="+mn-ea"/>
              </a:rPr>
              <a:t>einfache</a:t>
            </a:r>
            <a:r>
              <a:rPr lang="en-US" altLang="de-DE" dirty="0">
                <a:ea typeface="+mn-ea"/>
              </a:rPr>
              <a:t> </a:t>
            </a:r>
            <a:r>
              <a:rPr lang="en-US" altLang="de-DE" dirty="0" err="1">
                <a:ea typeface="+mn-ea"/>
              </a:rPr>
              <a:t>Formen</a:t>
            </a:r>
            <a:r>
              <a:rPr lang="en-US" altLang="de-DE" dirty="0">
                <a:ea typeface="+mn-ea"/>
              </a:rPr>
              <a:t> </a:t>
            </a:r>
            <a:r>
              <a:rPr lang="en-US" altLang="de-DE" dirty="0" err="1">
                <a:ea typeface="+mn-ea"/>
              </a:rPr>
              <a:t>aus</a:t>
            </a:r>
            <a:endParaRPr lang="en-US" altLang="de-DE" dirty="0">
              <a:ea typeface="+mn-ea"/>
            </a:endParaRPr>
          </a:p>
          <a:p>
            <a:pPr marL="265113" eaLnBrk="1" hangingPunct="1">
              <a:spcBef>
                <a:spcPts val="2400"/>
              </a:spcBef>
              <a:buClr>
                <a:srgbClr val="000000"/>
              </a:buClr>
              <a:buSzPct val="171000"/>
              <a:buFont typeface="Gill Sans" charset="0"/>
              <a:buChar char="•"/>
              <a:defRPr/>
            </a:pPr>
            <a:r>
              <a:rPr lang="en-US" altLang="de-DE" dirty="0">
                <a:ea typeface="+mn-ea"/>
              </a:rPr>
              <a:t> </a:t>
            </a:r>
            <a:r>
              <a:rPr lang="en-US" altLang="de-DE" dirty="0" err="1">
                <a:ea typeface="+mn-ea"/>
              </a:rPr>
              <a:t>hält</a:t>
            </a:r>
            <a:r>
              <a:rPr lang="en-US" altLang="de-DE" dirty="0">
                <a:ea typeface="+mn-ea"/>
              </a:rPr>
              <a:t> </a:t>
            </a:r>
            <a:r>
              <a:rPr lang="en-US" altLang="de-DE" dirty="0" err="1">
                <a:ea typeface="+mn-ea"/>
              </a:rPr>
              <a:t>einen</a:t>
            </a:r>
            <a:r>
              <a:rPr lang="en-US" altLang="de-DE" dirty="0">
                <a:ea typeface="+mn-ea"/>
              </a:rPr>
              <a:t> </a:t>
            </a:r>
            <a:r>
              <a:rPr lang="en-US" altLang="de-DE" dirty="0" err="1">
                <a:ea typeface="+mn-ea"/>
              </a:rPr>
              <a:t>Stift</a:t>
            </a:r>
            <a:r>
              <a:rPr lang="en-US" altLang="de-DE" dirty="0">
                <a:ea typeface="+mn-ea"/>
              </a:rPr>
              <a:t> und malt </a:t>
            </a:r>
            <a:r>
              <a:rPr lang="en-US" altLang="de-DE" dirty="0" err="1">
                <a:ea typeface="+mn-ea"/>
              </a:rPr>
              <a:t>damit</a:t>
            </a:r>
            <a:endParaRPr lang="en-US" altLang="de-DE" dirty="0">
              <a:ea typeface="+mn-ea"/>
            </a:endParaRPr>
          </a:p>
          <a:p>
            <a:pPr marL="265113" eaLnBrk="1" hangingPunct="1">
              <a:spcBef>
                <a:spcPts val="2400"/>
              </a:spcBef>
              <a:buClr>
                <a:srgbClr val="000000"/>
              </a:buClr>
              <a:buSzPct val="171000"/>
              <a:buFont typeface="Gill Sans" charset="0"/>
              <a:buChar char="•"/>
              <a:defRPr/>
            </a:pPr>
            <a:r>
              <a:rPr lang="en-US" altLang="de-DE" dirty="0">
                <a:ea typeface="+mn-ea"/>
              </a:rPr>
              <a:t> </a:t>
            </a:r>
            <a:r>
              <a:rPr lang="en-US" altLang="de-DE" dirty="0" err="1">
                <a:ea typeface="+mn-ea"/>
              </a:rPr>
              <a:t>fährt</a:t>
            </a:r>
            <a:r>
              <a:rPr lang="en-US" altLang="de-DE" dirty="0">
                <a:ea typeface="+mn-ea"/>
              </a:rPr>
              <a:t> </a:t>
            </a:r>
            <a:r>
              <a:rPr lang="en-US" altLang="de-DE" dirty="0" err="1">
                <a:ea typeface="+mn-ea"/>
              </a:rPr>
              <a:t>mit</a:t>
            </a:r>
            <a:r>
              <a:rPr lang="en-US" altLang="de-DE" dirty="0">
                <a:ea typeface="+mn-ea"/>
              </a:rPr>
              <a:t> </a:t>
            </a:r>
            <a:r>
              <a:rPr lang="en-US" altLang="de-DE" dirty="0" err="1">
                <a:ea typeface="+mn-ea"/>
              </a:rPr>
              <a:t>dem</a:t>
            </a:r>
            <a:r>
              <a:rPr lang="en-US" altLang="de-DE" dirty="0">
                <a:ea typeface="+mn-ea"/>
              </a:rPr>
              <a:t> </a:t>
            </a:r>
            <a:r>
              <a:rPr lang="en-US" altLang="de-DE" dirty="0" err="1">
                <a:ea typeface="+mn-ea"/>
              </a:rPr>
              <a:t>Stift</a:t>
            </a:r>
            <a:r>
              <a:rPr lang="en-US" altLang="de-DE" dirty="0">
                <a:ea typeface="+mn-ea"/>
              </a:rPr>
              <a:t> </a:t>
            </a:r>
            <a:r>
              <a:rPr lang="en-US" altLang="de-DE" dirty="0" err="1">
                <a:ea typeface="+mn-ea"/>
              </a:rPr>
              <a:t>Linien</a:t>
            </a:r>
            <a:r>
              <a:rPr lang="en-US" altLang="de-DE" dirty="0">
                <a:ea typeface="+mn-ea"/>
              </a:rPr>
              <a:t> </a:t>
            </a:r>
            <a:r>
              <a:rPr lang="en-US" altLang="de-DE" dirty="0" err="1">
                <a:ea typeface="+mn-ea"/>
              </a:rPr>
              <a:t>nach</a:t>
            </a:r>
            <a:endParaRPr lang="en-US" altLang="de-DE" dirty="0">
              <a:ea typeface="+mn-ea"/>
            </a:endParaRPr>
          </a:p>
        </p:txBody>
      </p:sp>
      <p:pic>
        <p:nvPicPr>
          <p:cNvPr id="15364" name="Picture 3">
            <a:extLst>
              <a:ext uri="{FF2B5EF4-FFF2-40B4-BE49-F238E27FC236}">
                <a16:creationId xmlns:a16="http://schemas.microsoft.com/office/drawing/2014/main" id="{CFD56C46-2CCF-48BF-85D3-C3982629F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9388" y="698500"/>
            <a:ext cx="1536700" cy="2070100"/>
          </a:xfrm>
          <a:prstGeom prst="rect">
            <a:avLst/>
          </a:prstGeom>
          <a:noFill/>
          <a:ln>
            <a:noFill/>
          </a:ln>
          <a:effectLst>
            <a:outerShdw dist="76368" dir="2700000" algn="ctr" rotWithShape="0">
              <a:srgbClr val="000000">
                <a:alpha val="7501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65" name="Picture 4">
            <a:extLst>
              <a:ext uri="{FF2B5EF4-FFF2-40B4-BE49-F238E27FC236}">
                <a16:creationId xmlns:a16="http://schemas.microsoft.com/office/drawing/2014/main" id="{D016F168-4021-4D1C-8E05-2C5CC3F96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038" y="3013075"/>
            <a:ext cx="1536700" cy="2070100"/>
          </a:xfrm>
          <a:prstGeom prst="rect">
            <a:avLst/>
          </a:prstGeom>
          <a:noFill/>
          <a:ln>
            <a:noFill/>
          </a:ln>
          <a:effectLst>
            <a:outerShdw dist="76368" dir="2700000" algn="ctr" rotWithShape="0">
              <a:srgbClr val="000000">
                <a:alpha val="7501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66" name="Picture 5">
            <a:extLst>
              <a:ext uri="{FF2B5EF4-FFF2-40B4-BE49-F238E27FC236}">
                <a16:creationId xmlns:a16="http://schemas.microsoft.com/office/drawing/2014/main" id="{6C7C143A-BF78-412D-A497-007E2C2E5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038" y="5321300"/>
            <a:ext cx="1549400" cy="2070100"/>
          </a:xfrm>
          <a:prstGeom prst="rect">
            <a:avLst/>
          </a:prstGeom>
          <a:noFill/>
          <a:ln>
            <a:noFill/>
          </a:ln>
          <a:effectLst>
            <a:outerShdw dist="76368" dir="2700000" algn="ctr" rotWithShape="0">
              <a:srgbClr val="000000">
                <a:alpha val="7501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67" name="Picture 6">
            <a:extLst>
              <a:ext uri="{FF2B5EF4-FFF2-40B4-BE49-F238E27FC236}">
                <a16:creationId xmlns:a16="http://schemas.microsoft.com/office/drawing/2014/main" id="{63E0C238-A1D0-42A0-A7C1-37C485304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9388" y="7632700"/>
            <a:ext cx="1549400" cy="2070100"/>
          </a:xfrm>
          <a:prstGeom prst="rect">
            <a:avLst/>
          </a:prstGeom>
          <a:noFill/>
          <a:ln>
            <a:noFill/>
          </a:ln>
          <a:effectLst>
            <a:outerShdw dist="76368" dir="2700000" algn="ctr" rotWithShape="0">
              <a:srgbClr val="000000">
                <a:alpha val="7501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>
            <a:extLst>
              <a:ext uri="{FF2B5EF4-FFF2-40B4-BE49-F238E27FC236}">
                <a16:creationId xmlns:a16="http://schemas.microsoft.com/office/drawing/2014/main" id="{BAEA8B6C-EBEC-49F2-A85A-0B1A64C8C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241300"/>
            <a:ext cx="104648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0" tIns="50760" rIns="50760" bIns="50760" anchor="ctr"/>
          <a:lstStyle>
            <a:lvl1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1pPr>
            <a:lvl2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2pPr>
            <a:lvl3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3pPr>
            <a:lvl4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4pPr>
            <a:lvl5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5pPr>
            <a:lvl6pPr marL="25146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6pPr>
            <a:lvl7pPr marL="29718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7pPr>
            <a:lvl8pPr marL="34290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8pPr>
            <a:lvl9pPr marL="38862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4800">
                <a:solidFill>
                  <a:srgbClr val="0044FE"/>
                </a:solidFill>
              </a:rPr>
              <a:t>Was Sie tun können,</a:t>
            </a:r>
            <a:br>
              <a:rPr lang="en-US" altLang="de-DE" sz="4800">
                <a:solidFill>
                  <a:srgbClr val="0044FE"/>
                </a:solidFill>
              </a:rPr>
            </a:br>
            <a:r>
              <a:rPr lang="en-US" altLang="de-DE" sz="4800">
                <a:solidFill>
                  <a:srgbClr val="0044FE"/>
                </a:solidFill>
              </a:rPr>
              <a:t>um Ihr Kind auf die Schule vorzubereiten:</a:t>
            </a:r>
          </a:p>
        </p:txBody>
      </p:sp>
      <p:sp>
        <p:nvSpPr>
          <p:cNvPr id="17411" name="Text Box 2">
            <a:extLst>
              <a:ext uri="{FF2B5EF4-FFF2-40B4-BE49-F238E27FC236}">
                <a16:creationId xmlns:a16="http://schemas.microsoft.com/office/drawing/2014/main" id="{606695CF-27C0-4005-A779-3F337AC34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0" tIns="50760" rIns="50760" bIns="50760" anchor="ctr"/>
          <a:lstStyle>
            <a:lvl1pPr marL="887413" indent="-571500"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1pPr>
            <a:lvl2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2pPr>
            <a:lvl3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3pPr>
            <a:lvl4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4pPr>
            <a:lvl5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5pPr>
            <a:lvl6pPr marL="25146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6pPr>
            <a:lvl7pPr marL="29718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7pPr>
            <a:lvl8pPr marL="34290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8pPr>
            <a:lvl9pPr marL="38862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9pPr>
          </a:lstStyle>
          <a:p>
            <a:pPr eaLnBrk="1" hangingPunct="1">
              <a:buSzPct val="171000"/>
              <a:buFont typeface="Gill Sans" charset="0"/>
              <a:buChar char="•"/>
            </a:pPr>
            <a:r>
              <a:rPr lang="en-US" altLang="de-DE"/>
              <a:t>Kneten Sie mit Ihrem Kind!</a:t>
            </a:r>
          </a:p>
          <a:p>
            <a:pPr eaLnBrk="1" hangingPunct="1">
              <a:buSzPct val="171000"/>
              <a:buFont typeface="Gill Sans" charset="0"/>
              <a:buChar char="•"/>
            </a:pPr>
            <a:r>
              <a:rPr lang="en-US" altLang="de-DE"/>
              <a:t>Stellen Sie ihm alle möglichen Stifte und Farben zur Verfügung!</a:t>
            </a:r>
          </a:p>
          <a:p>
            <a:pPr eaLnBrk="1" hangingPunct="1">
              <a:buSzPct val="171000"/>
              <a:buFont typeface="Gill Sans" charset="0"/>
              <a:buChar char="•"/>
            </a:pPr>
            <a:r>
              <a:rPr lang="en-US" altLang="de-DE"/>
              <a:t>Entwickeln Sie mit Ihrem Kind eine Bastel-kiste mit allen möglichen Materialien!</a:t>
            </a:r>
          </a:p>
          <a:p>
            <a:pPr eaLnBrk="1" hangingPunct="1">
              <a:buSzPct val="171000"/>
              <a:buFont typeface="Gill Sans" charset="0"/>
              <a:buChar char="•"/>
            </a:pPr>
            <a:r>
              <a:rPr lang="en-US" altLang="de-DE"/>
              <a:t>Lassen Sie es damit experimentieren!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>
            <a:extLst>
              <a:ext uri="{FF2B5EF4-FFF2-40B4-BE49-F238E27FC236}">
                <a16:creationId xmlns:a16="http://schemas.microsoft.com/office/drawing/2014/main" id="{A7B4ED3D-540B-45E1-AFB8-81E48C1FA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0" tIns="50760" rIns="50760" bIns="50760" anchor="ctr"/>
          <a:lstStyle>
            <a:lvl1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1pPr>
            <a:lvl2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2pPr>
            <a:lvl3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3pPr>
            <a:lvl4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4pPr>
            <a:lvl5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5pPr>
            <a:lvl6pPr marL="25146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6pPr>
            <a:lvl7pPr marL="29718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7pPr>
            <a:lvl8pPr marL="34290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8pPr>
            <a:lvl9pPr marL="38862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8400"/>
              <a:t>Wahrnehmung</a:t>
            </a:r>
            <a:br>
              <a:rPr lang="en-US" altLang="de-DE" sz="8400"/>
            </a:br>
            <a:r>
              <a:rPr lang="en-US" altLang="de-DE" sz="4800"/>
              <a:t>visuelle Wahrnehmung</a:t>
            </a:r>
          </a:p>
        </p:txBody>
      </p:sp>
      <p:sp>
        <p:nvSpPr>
          <p:cNvPr id="23554" name="Text Box 2">
            <a:extLst>
              <a:ext uri="{FF2B5EF4-FFF2-40B4-BE49-F238E27FC236}">
                <a16:creationId xmlns:a16="http://schemas.microsoft.com/office/drawing/2014/main" id="{0A05567C-9F2E-4CCA-8CC7-6E3744C6D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</p:spPr>
        <p:txBody>
          <a:bodyPr lIns="50760" tIns="50760" rIns="50760" bIns="50760" anchor="ctr"/>
          <a:lstStyle>
            <a:lvl1pPr marL="26670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1pPr>
            <a:lvl2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2pPr>
            <a:lvl3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3pPr>
            <a:lvl4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4pPr>
            <a:lvl5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2400"/>
              </a:spcBef>
              <a:buSzPct val="171000"/>
              <a:defRPr/>
            </a:pPr>
            <a:r>
              <a:rPr lang="en-US" altLang="de-DE" dirty="0">
                <a:ea typeface="+mn-ea"/>
              </a:rPr>
              <a:t>    Das Kind...</a:t>
            </a:r>
          </a:p>
          <a:p>
            <a:pPr marL="265113" eaLnBrk="1" hangingPunct="1">
              <a:spcBef>
                <a:spcPts val="2400"/>
              </a:spcBef>
              <a:buClr>
                <a:srgbClr val="000000"/>
              </a:buClr>
              <a:buSzPct val="171000"/>
              <a:buFont typeface="Gill Sans" charset="0"/>
              <a:buChar char="•"/>
              <a:defRPr/>
            </a:pPr>
            <a:r>
              <a:rPr lang="en-US" altLang="de-DE" dirty="0">
                <a:ea typeface="+mn-ea"/>
              </a:rPr>
              <a:t> </a:t>
            </a:r>
            <a:r>
              <a:rPr lang="en-US" altLang="de-DE" dirty="0" err="1">
                <a:ea typeface="+mn-ea"/>
              </a:rPr>
              <a:t>unterscheidet</a:t>
            </a:r>
            <a:r>
              <a:rPr lang="en-US" altLang="de-DE" dirty="0">
                <a:ea typeface="+mn-ea"/>
              </a:rPr>
              <a:t> </a:t>
            </a:r>
            <a:r>
              <a:rPr lang="en-US" altLang="de-DE" dirty="0" err="1">
                <a:ea typeface="+mn-ea"/>
              </a:rPr>
              <a:t>Formen</a:t>
            </a:r>
            <a:r>
              <a:rPr lang="en-US" altLang="de-DE" dirty="0">
                <a:ea typeface="+mn-ea"/>
              </a:rPr>
              <a:t> und </a:t>
            </a:r>
            <a:r>
              <a:rPr lang="en-US" altLang="de-DE" dirty="0" err="1">
                <a:ea typeface="+mn-ea"/>
              </a:rPr>
              <a:t>Farben</a:t>
            </a:r>
            <a:endParaRPr lang="en-US" altLang="de-DE" dirty="0">
              <a:ea typeface="+mn-ea"/>
            </a:endParaRPr>
          </a:p>
          <a:p>
            <a:pPr marL="265113" eaLnBrk="1" hangingPunct="1">
              <a:spcBef>
                <a:spcPts val="2400"/>
              </a:spcBef>
              <a:buClr>
                <a:srgbClr val="000000"/>
              </a:buClr>
              <a:buSzPct val="171000"/>
              <a:buFont typeface="Gill Sans" charset="0"/>
              <a:buChar char="•"/>
              <a:defRPr/>
            </a:pPr>
            <a:r>
              <a:rPr lang="en-US" altLang="de-DE" dirty="0">
                <a:ea typeface="+mn-ea"/>
              </a:rPr>
              <a:t> </a:t>
            </a:r>
            <a:r>
              <a:rPr lang="en-US" altLang="de-DE" dirty="0" err="1">
                <a:ea typeface="+mn-ea"/>
              </a:rPr>
              <a:t>erkennt</a:t>
            </a:r>
            <a:r>
              <a:rPr lang="en-US" altLang="de-DE" dirty="0">
                <a:ea typeface="+mn-ea"/>
              </a:rPr>
              <a:t> </a:t>
            </a:r>
            <a:r>
              <a:rPr lang="en-US" altLang="de-DE" dirty="0" err="1">
                <a:ea typeface="+mn-ea"/>
              </a:rPr>
              <a:t>Gegenstände</a:t>
            </a:r>
            <a:r>
              <a:rPr lang="en-US" altLang="de-DE" dirty="0">
                <a:ea typeface="+mn-ea"/>
              </a:rPr>
              <a:t> </a:t>
            </a:r>
            <a:r>
              <a:rPr lang="en-US" altLang="de-DE" dirty="0" err="1">
                <a:ea typeface="+mn-ea"/>
              </a:rPr>
              <a:t>wieder</a:t>
            </a:r>
            <a:endParaRPr lang="en-US" altLang="de-DE" dirty="0">
              <a:ea typeface="+mn-ea"/>
            </a:endParaRPr>
          </a:p>
          <a:p>
            <a:pPr marL="265113" eaLnBrk="1" hangingPunct="1">
              <a:spcBef>
                <a:spcPts val="2400"/>
              </a:spcBef>
              <a:buClr>
                <a:srgbClr val="000000"/>
              </a:buClr>
              <a:buSzPct val="171000"/>
              <a:buFont typeface="Gill Sans" charset="0"/>
              <a:buChar char="•"/>
              <a:defRPr/>
            </a:pPr>
            <a:r>
              <a:rPr lang="en-US" altLang="de-DE" dirty="0">
                <a:ea typeface="+mn-ea"/>
              </a:rPr>
              <a:t> </a:t>
            </a:r>
            <a:r>
              <a:rPr lang="en-US" altLang="de-DE" dirty="0" err="1">
                <a:ea typeface="+mn-ea"/>
              </a:rPr>
              <a:t>ordnet</a:t>
            </a:r>
            <a:r>
              <a:rPr lang="en-US" altLang="de-DE" dirty="0">
                <a:ea typeface="+mn-ea"/>
              </a:rPr>
              <a:t> </a:t>
            </a:r>
            <a:r>
              <a:rPr lang="en-US" altLang="de-DE" dirty="0" err="1">
                <a:ea typeface="+mn-ea"/>
              </a:rPr>
              <a:t>Gegenstände</a:t>
            </a:r>
            <a:r>
              <a:rPr lang="en-US" altLang="de-DE" dirty="0">
                <a:ea typeface="+mn-ea"/>
              </a:rPr>
              <a:t> </a:t>
            </a:r>
            <a:r>
              <a:rPr lang="en-US" altLang="de-DE" dirty="0" err="1">
                <a:ea typeface="+mn-ea"/>
              </a:rPr>
              <a:t>nach</a:t>
            </a:r>
            <a:r>
              <a:rPr lang="en-US" altLang="de-DE" dirty="0">
                <a:ea typeface="+mn-ea"/>
              </a:rPr>
              <a:t> </a:t>
            </a:r>
            <a:r>
              <a:rPr lang="en-US" altLang="de-DE" dirty="0" err="1">
                <a:ea typeface="+mn-ea"/>
              </a:rPr>
              <a:t>Merkmalen</a:t>
            </a:r>
            <a:r>
              <a:rPr lang="en-US" altLang="de-DE" dirty="0">
                <a:ea typeface="+mn-ea"/>
              </a:rPr>
              <a:t> (Form, </a:t>
            </a:r>
            <a:r>
              <a:rPr lang="en-US" altLang="de-DE" dirty="0" err="1">
                <a:ea typeface="+mn-ea"/>
              </a:rPr>
              <a:t>Farbe</a:t>
            </a:r>
            <a:r>
              <a:rPr lang="en-US" altLang="de-DE" dirty="0">
                <a:ea typeface="+mn-ea"/>
              </a:rPr>
              <a:t>, ...)</a:t>
            </a:r>
          </a:p>
        </p:txBody>
      </p:sp>
      <p:pic>
        <p:nvPicPr>
          <p:cNvPr id="19460" name="Picture 3">
            <a:extLst>
              <a:ext uri="{FF2B5EF4-FFF2-40B4-BE49-F238E27FC236}">
                <a16:creationId xmlns:a16="http://schemas.microsoft.com/office/drawing/2014/main" id="{F87CEF06-EBEE-4C5D-BFF9-FA5F10CA7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8663" y="2928938"/>
            <a:ext cx="1600200" cy="2159000"/>
          </a:xfrm>
          <a:prstGeom prst="rect">
            <a:avLst/>
          </a:prstGeom>
          <a:noFill/>
          <a:ln>
            <a:noFill/>
          </a:ln>
          <a:effectLst>
            <a:outerShdw dist="76368" dir="2700000" algn="ctr" rotWithShape="0">
              <a:srgbClr val="000000">
                <a:alpha val="7501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9461" name="Picture 4">
            <a:extLst>
              <a:ext uri="{FF2B5EF4-FFF2-40B4-BE49-F238E27FC236}">
                <a16:creationId xmlns:a16="http://schemas.microsoft.com/office/drawing/2014/main" id="{56279E63-C4BA-4B9D-AF6B-5AB930251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3900" y="5032375"/>
            <a:ext cx="1600200" cy="2159000"/>
          </a:xfrm>
          <a:prstGeom prst="rect">
            <a:avLst/>
          </a:prstGeom>
          <a:noFill/>
          <a:ln>
            <a:noFill/>
          </a:ln>
          <a:effectLst>
            <a:outerShdw dist="76368" dir="2700000" algn="ctr" rotWithShape="0">
              <a:srgbClr val="000000">
                <a:alpha val="7501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9462" name="Picture 5">
            <a:extLst>
              <a:ext uri="{FF2B5EF4-FFF2-40B4-BE49-F238E27FC236}">
                <a16:creationId xmlns:a16="http://schemas.microsoft.com/office/drawing/2014/main" id="{FE676973-13C2-4A39-8C91-E5B9A6042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3900" y="7140575"/>
            <a:ext cx="1600200" cy="2159000"/>
          </a:xfrm>
          <a:prstGeom prst="rect">
            <a:avLst/>
          </a:prstGeom>
          <a:noFill/>
          <a:ln>
            <a:noFill/>
          </a:ln>
          <a:effectLst>
            <a:outerShdw dist="76368" dir="2700000" algn="ctr" rotWithShape="0">
              <a:srgbClr val="000000">
                <a:alpha val="7501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9463" name="Picture 6">
            <a:extLst>
              <a:ext uri="{FF2B5EF4-FFF2-40B4-BE49-F238E27FC236}">
                <a16:creationId xmlns:a16="http://schemas.microsoft.com/office/drawing/2014/main" id="{BFB1C6F5-6D30-41F7-84C6-CC6BA8E0B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8663" y="820738"/>
            <a:ext cx="1600200" cy="2159000"/>
          </a:xfrm>
          <a:prstGeom prst="rect">
            <a:avLst/>
          </a:prstGeom>
          <a:noFill/>
          <a:ln>
            <a:noFill/>
          </a:ln>
          <a:effectLst>
            <a:outerShdw dist="76368" dir="2700000" algn="ctr" rotWithShape="0">
              <a:srgbClr val="000000">
                <a:alpha val="7501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>
            <a:extLst>
              <a:ext uri="{FF2B5EF4-FFF2-40B4-BE49-F238E27FC236}">
                <a16:creationId xmlns:a16="http://schemas.microsoft.com/office/drawing/2014/main" id="{C4D503E1-FDAA-4200-92C3-E59CE1BDC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254000"/>
            <a:ext cx="1046480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0" tIns="50760" rIns="50760" bIns="50760" anchor="ctr"/>
          <a:lstStyle>
            <a:lvl1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1pPr>
            <a:lvl2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2pPr>
            <a:lvl3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3pPr>
            <a:lvl4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4pPr>
            <a:lvl5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5pPr>
            <a:lvl6pPr marL="25146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6pPr>
            <a:lvl7pPr marL="29718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7pPr>
            <a:lvl8pPr marL="34290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8pPr>
            <a:lvl9pPr marL="38862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4800">
                <a:solidFill>
                  <a:srgbClr val="0044FE"/>
                </a:solidFill>
              </a:rPr>
              <a:t>Was Sie tun können,</a:t>
            </a:r>
            <a:br>
              <a:rPr lang="en-US" altLang="de-DE" sz="4800">
                <a:solidFill>
                  <a:srgbClr val="0044FE"/>
                </a:solidFill>
              </a:rPr>
            </a:br>
            <a:r>
              <a:rPr lang="en-US" altLang="de-DE" sz="4800">
                <a:solidFill>
                  <a:srgbClr val="0044FE"/>
                </a:solidFill>
              </a:rPr>
              <a:t>um ihr auf die Schule vorzubereiten:</a:t>
            </a:r>
          </a:p>
        </p:txBody>
      </p:sp>
      <p:sp>
        <p:nvSpPr>
          <p:cNvPr id="21507" name="Text Box 2">
            <a:extLst>
              <a:ext uri="{FF2B5EF4-FFF2-40B4-BE49-F238E27FC236}">
                <a16:creationId xmlns:a16="http://schemas.microsoft.com/office/drawing/2014/main" id="{C413DCBC-5DD4-4E9A-9856-960051D75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0" tIns="50760" rIns="50760" bIns="50760" anchor="ctr"/>
          <a:lstStyle>
            <a:lvl1pPr marL="887413" indent="-571500"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1pPr>
            <a:lvl2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2pPr>
            <a:lvl3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3pPr>
            <a:lvl4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4pPr>
            <a:lvl5pPr>
              <a:spcBef>
                <a:spcPts val="2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5pPr>
            <a:lvl6pPr marL="25146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6pPr>
            <a:lvl7pPr marL="29718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7pPr>
            <a:lvl8pPr marL="34290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8pPr>
            <a:lvl9pPr marL="3886200" indent="-228600" defTabSz="449263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</a:defRPr>
            </a:lvl9pPr>
          </a:lstStyle>
          <a:p>
            <a:pPr eaLnBrk="1" hangingPunct="1">
              <a:buSzPct val="171000"/>
              <a:buFont typeface="Gill Sans" charset="0"/>
              <a:buChar char="•"/>
            </a:pPr>
            <a:r>
              <a:rPr lang="en-US" altLang="de-DE"/>
              <a:t>Bieten Sie Ihrem Kind Strukturen an, in denen es selber sein Zimmer in Ordnung halten kann (Kisten für Legos, Autos, etc.) und lassen Sie es seine Sortierarbeiten selbstständig erledigen!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Gill Sans"/>
        <a:ea typeface=""/>
        <a:cs typeface="ヒラギノ角ゴ ProN W3"/>
      </a:majorFont>
      <a:minorFont>
        <a:latin typeface="Gill Sans"/>
        <a:ea typeface="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4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4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" charset="0"/>
            <a:cs typeface="ヒラギノ角ゴ ProN W3" charset="0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Gill Sans"/>
        <a:ea typeface=""/>
        <a:cs typeface="ヒラギノ角ゴ ProN W3"/>
      </a:majorFont>
      <a:minorFont>
        <a:latin typeface="Gill Sans"/>
        <a:ea typeface="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4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4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" charset="0"/>
            <a:cs typeface="ヒラギノ角ゴ ProN W3" charset="0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1932</Words>
  <Application>Microsoft Office PowerPoint</Application>
  <PresentationFormat>Benutzerdefiniert</PresentationFormat>
  <Paragraphs>227</Paragraphs>
  <Slides>45</Slides>
  <Notes>45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45</vt:i4>
      </vt:variant>
    </vt:vector>
  </HeadingPairs>
  <TitlesOfParts>
    <vt:vector size="53" baseType="lpstr">
      <vt:lpstr>Gill Sans</vt:lpstr>
      <vt:lpstr>ヒラギノ角ゴ ProN W3</vt:lpstr>
      <vt:lpstr>Arial</vt:lpstr>
      <vt:lpstr>Times New Roman</vt:lpstr>
      <vt:lpstr>ＭＳ Ｐゴシック</vt:lpstr>
      <vt:lpstr>ヒラギノ角ゴ ProN W6</vt:lpstr>
      <vt:lpstr>Office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Lernen von Beginn an -</dc:title>
  <dc:creator>Christiane</dc:creator>
  <cp:lastModifiedBy>Udo Asmus</cp:lastModifiedBy>
  <cp:revision>34</cp:revision>
  <cp:lastPrinted>2020-03-01T08:29:03Z</cp:lastPrinted>
  <dcterms:created xsi:type="dcterms:W3CDTF">1601-01-01T00:00:00Z</dcterms:created>
  <dcterms:modified xsi:type="dcterms:W3CDTF">2022-03-15T13:43:26Z</dcterms:modified>
</cp:coreProperties>
</file>